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8" d="100"/>
          <a:sy n="88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93B0CF-B0F9-47C9-9CA8-7D9A858D9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4F666C-31DA-417A-8FD6-ADE7F0E35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E7FCA-F2C6-4A8F-9A14-46D0A66AB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8158-BD0A-4D8C-A6D2-0BB3DA526B1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21C5-AA70-4F52-8555-CBE73489C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820472" cy="4752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Нервная ткань.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                                              </a:t>
            </a:r>
            <a:r>
              <a:rPr lang="ru-RU" sz="2200" b="0" dirty="0" smtClean="0"/>
              <a:t>                                                                                                                                    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Классификация нейронов</a:t>
            </a:r>
          </a:p>
        </p:txBody>
      </p:sp>
      <p:pic>
        <p:nvPicPr>
          <p:cNvPr id="14341" name="Picture 5" descr="типы нейронов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3957638" cy="4537075"/>
          </a:xfrm>
          <a:noFill/>
          <a:ln/>
        </p:spPr>
      </p:pic>
      <p:pic>
        <p:nvPicPr>
          <p:cNvPr id="14344" name="Picture 8" descr="униполяр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08050"/>
            <a:ext cx="3960813" cy="768350"/>
          </a:xfrm>
          <a:noFill/>
          <a:ln/>
        </p:spPr>
      </p:pic>
      <p:sp>
        <p:nvSpPr>
          <p:cNvPr id="1434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908050"/>
            <a:ext cx="4608512" cy="5616575"/>
          </a:xfrm>
        </p:spPr>
        <p:txBody>
          <a:bodyPr/>
          <a:lstStyle/>
          <a:p>
            <a:pPr marL="179388" indent="-179388" algn="ctr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b="1" i="1" u="sng" dirty="0">
                <a:latin typeface="Times New Roman" pitchFamily="18" charset="0"/>
              </a:rPr>
              <a:t>Морфологическая</a:t>
            </a:r>
          </a:p>
          <a:p>
            <a:pPr marL="179388" indent="-179388" algn="ctr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i="1" dirty="0">
                <a:latin typeface="Times New Roman" pitchFamily="18" charset="0"/>
              </a:rPr>
              <a:t>(по количеству отростков)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400" b="1" i="1" dirty="0">
                <a:latin typeface="Times New Roman" pitchFamily="18" charset="0"/>
              </a:rPr>
              <a:t>Униполярные</a:t>
            </a:r>
            <a:r>
              <a:rPr lang="ru-RU" sz="2400" i="1" dirty="0">
                <a:latin typeface="Times New Roman" pitchFamily="18" charset="0"/>
              </a:rPr>
              <a:t> – только аксон (фоторецепторы);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400" b="1" i="1" dirty="0">
                <a:latin typeface="Times New Roman" pitchFamily="18" charset="0"/>
              </a:rPr>
              <a:t>Биполярные</a:t>
            </a:r>
            <a:r>
              <a:rPr lang="ru-RU" sz="2400" i="1" dirty="0">
                <a:latin typeface="Times New Roman" pitchFamily="18" charset="0"/>
              </a:rPr>
              <a:t> – аксон и один дендрит (большинство чувствительных нейронов);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400" b="1" i="1" dirty="0" err="1">
                <a:latin typeface="Times New Roman" pitchFamily="18" charset="0"/>
              </a:rPr>
              <a:t>Псевдоуниполярные</a:t>
            </a:r>
            <a:r>
              <a:rPr lang="ru-RU" sz="2400" i="1" dirty="0">
                <a:latin typeface="Times New Roman" pitchFamily="18" charset="0"/>
              </a:rPr>
              <a:t> – разновидность биполярных, когда и дендрит и аксон отходят от тела клетки в одном месте (чувствительные нейроны);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400" b="1" i="1" dirty="0" err="1">
                <a:latin typeface="Times New Roman" pitchFamily="18" charset="0"/>
              </a:rPr>
              <a:t>Мультиполярные</a:t>
            </a:r>
            <a:r>
              <a:rPr lang="ru-RU" sz="2400" i="1" dirty="0">
                <a:latin typeface="Times New Roman" pitchFamily="18" charset="0"/>
              </a:rPr>
              <a:t> – аксон и много дендритов (большинство двигательных и вставочных нейронов).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1467-C608-4139-8B7C-8CAA31E7331E}" type="slidenum">
              <a:rPr lang="ru-RU"/>
              <a:pPr/>
              <a:t>10</a:t>
            </a:fld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619250" y="908050"/>
            <a:ext cx="187166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tx1"/>
                </a:solidFill>
              </a:rPr>
              <a:t>Униполярный нейрон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Классификация нейронов</a:t>
            </a:r>
          </a:p>
        </p:txBody>
      </p:sp>
      <p:pic>
        <p:nvPicPr>
          <p:cNvPr id="16389" name="Picture 5" descr="типы нейрон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3146425" cy="4752975"/>
          </a:xfrm>
          <a:noFill/>
          <a:ln/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908050"/>
            <a:ext cx="5472113" cy="4752975"/>
          </a:xfrm>
        </p:spPr>
        <p:txBody>
          <a:bodyPr/>
          <a:lstStyle/>
          <a:p>
            <a:pPr marL="179388" indent="-179388" algn="ctr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Функциональная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300" b="1" i="1" dirty="0">
                <a:latin typeface="Times New Roman" pitchFamily="18" charset="0"/>
              </a:rPr>
              <a:t>Чувствительные</a:t>
            </a:r>
            <a:r>
              <a:rPr lang="ru-RU" sz="2300" dirty="0">
                <a:latin typeface="Times New Roman" pitchFamily="18" charset="0"/>
              </a:rPr>
              <a:t> (рецепторные, сенсорные, афферентные, </a:t>
            </a:r>
            <a:r>
              <a:rPr lang="ru-RU" sz="2300" dirty="0" err="1">
                <a:latin typeface="Times New Roman" pitchFamily="18" charset="0"/>
              </a:rPr>
              <a:t>аффекторные</a:t>
            </a:r>
            <a:r>
              <a:rPr lang="ru-RU" sz="2300" dirty="0">
                <a:latin typeface="Times New Roman" pitchFamily="18" charset="0"/>
              </a:rPr>
              <a:t>) – на дендрите располагается рецептор, воспринимают раздражение и преобразуют его в нервный импульс;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300" b="1" i="1" dirty="0">
                <a:latin typeface="Times New Roman" pitchFamily="18" charset="0"/>
              </a:rPr>
              <a:t>Двигательные</a:t>
            </a:r>
            <a:r>
              <a:rPr lang="ru-RU" sz="2300" dirty="0">
                <a:latin typeface="Times New Roman" pitchFamily="18" charset="0"/>
              </a:rPr>
              <a:t> (моторные, рабочие, </a:t>
            </a:r>
            <a:r>
              <a:rPr lang="ru-RU" sz="2300" dirty="0" err="1">
                <a:latin typeface="Times New Roman" pitchFamily="18" charset="0"/>
              </a:rPr>
              <a:t>эффекторные</a:t>
            </a:r>
            <a:r>
              <a:rPr lang="ru-RU" sz="2300" dirty="0">
                <a:latin typeface="Times New Roman" pitchFamily="18" charset="0"/>
              </a:rPr>
              <a:t>, эфферентные) – аксон контактирует с рабочим органом через эффектор, предают импульс на рабочий орган;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300" b="1" i="1" dirty="0">
                <a:latin typeface="Times New Roman" pitchFamily="18" charset="0"/>
              </a:rPr>
              <a:t>Вставочные</a:t>
            </a:r>
            <a:r>
              <a:rPr lang="ru-RU" sz="2300" dirty="0">
                <a:latin typeface="Times New Roman" pitchFamily="18" charset="0"/>
              </a:rPr>
              <a:t> (ассоциативные) – передают импульс с нейрона на нейрон. В одной рефлекторной дуге может быть до нескольких тысяч вставочных нейронов.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9D7C-C82A-4D64-9CF8-2F9AF9C270A3}" type="slidenum">
              <a:rPr lang="ru-RU"/>
              <a:pPr/>
              <a:t>11</a:t>
            </a:fld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Нервный импульс по нейрону проходит только в одном направлении: </a:t>
            </a:r>
            <a:r>
              <a:rPr lang="ru-RU" sz="2400" b="1" dirty="0"/>
              <a:t>дендрит </a:t>
            </a:r>
            <a:r>
              <a:rPr lang="ru-RU" sz="2400" b="1" dirty="0">
                <a:sym typeface="Wingdings" pitchFamily="2" charset="2"/>
              </a:rPr>
              <a:t> тело  аксон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1"/>
            <a:ext cx="4330700" cy="9087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нейронов</a:t>
            </a:r>
          </a:p>
        </p:txBody>
      </p:sp>
      <p:pic>
        <p:nvPicPr>
          <p:cNvPr id="45061" name="Picture 5" descr="типы нейронов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3662362" cy="5905500"/>
          </a:xfrm>
          <a:noFill/>
          <a:ln/>
        </p:spPr>
      </p:pic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836712"/>
            <a:ext cx="4968552" cy="4352925"/>
          </a:xfrm>
        </p:spPr>
        <p:txBody>
          <a:bodyPr/>
          <a:lstStyle/>
          <a:p>
            <a:pPr marL="274638" indent="-274638">
              <a:lnSpc>
                <a:spcPct val="80000"/>
              </a:lnSpc>
              <a:buFontTx/>
              <a:buNone/>
            </a:pPr>
            <a:r>
              <a:rPr lang="ru-RU" sz="2800" i="1" dirty="0">
                <a:solidFill>
                  <a:srgbClr val="653A74"/>
                </a:solidFill>
                <a:latin typeface="Times New Roman" pitchFamily="18" charset="0"/>
              </a:rPr>
              <a:t> </a:t>
            </a:r>
          </a:p>
          <a:p>
            <a:pPr marL="274638" indent="-274638">
              <a:lnSpc>
                <a:spcPct val="80000"/>
              </a:lnSpc>
              <a:buFontTx/>
              <a:buNone/>
            </a:pPr>
            <a:r>
              <a:rPr lang="ru-RU" sz="2800" i="1" dirty="0" smtClean="0">
                <a:solidFill>
                  <a:srgbClr val="653A74"/>
                </a:solidFill>
                <a:latin typeface="Times New Roman" pitchFamily="18" charset="0"/>
              </a:rPr>
              <a:t>   </a:t>
            </a:r>
            <a:r>
              <a:rPr lang="ru-RU" sz="2800" i="1" dirty="0" smtClean="0">
                <a:latin typeface="Times New Roman" pitchFamily="18" charset="0"/>
              </a:rPr>
              <a:t>В </a:t>
            </a:r>
            <a:r>
              <a:rPr lang="ru-RU" sz="2800" i="1" dirty="0">
                <a:latin typeface="Times New Roman" pitchFamily="18" charset="0"/>
              </a:rPr>
              <a:t>различных отделах нервной системы морфологически нейроны отличны друг от друга:</a:t>
            </a:r>
          </a:p>
          <a:p>
            <a:pPr marL="274638" indent="-274638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 pitchFamily="18" charset="0"/>
              </a:rPr>
              <a:t>по размеру;</a:t>
            </a:r>
          </a:p>
          <a:p>
            <a:pPr marL="274638" indent="-274638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 pitchFamily="18" charset="0"/>
              </a:rPr>
              <a:t>по особенностям расположения отростков;</a:t>
            </a:r>
          </a:p>
          <a:p>
            <a:pPr marL="274638" indent="-274638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 pitchFamily="18" charset="0"/>
              </a:rPr>
              <a:t>по порядкам ветвления отростков и т.д.</a:t>
            </a:r>
          </a:p>
          <a:p>
            <a:pPr marL="274638" indent="-274638">
              <a:lnSpc>
                <a:spcPct val="80000"/>
              </a:lnSpc>
            </a:pPr>
            <a:endParaRPr lang="ru-RU" sz="2800" dirty="0">
              <a:solidFill>
                <a:srgbClr val="653A74"/>
              </a:solidFill>
              <a:latin typeface="Times New Roman" pitchFamily="18" charset="0"/>
            </a:endParaRPr>
          </a:p>
          <a:p>
            <a:pPr marL="274638" indent="-274638">
              <a:lnSpc>
                <a:spcPct val="80000"/>
              </a:lnSpc>
            </a:pPr>
            <a:endParaRPr lang="ru-RU" sz="2800" dirty="0">
              <a:solidFill>
                <a:srgbClr val="653A74"/>
              </a:solidFill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634F-E871-44D1-8D37-9C873CD23800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Глиоциты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(нейроглия) </a:t>
            </a:r>
          </a:p>
        </p:txBody>
      </p:sp>
      <p:pic>
        <p:nvPicPr>
          <p:cNvPr id="36870" name="Picture 6" descr="клеткагл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2409825" cy="3362325"/>
          </a:xfrm>
          <a:noFill/>
          <a:ln/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981075"/>
            <a:ext cx="6264275" cy="3384550"/>
          </a:xfrm>
        </p:spPr>
        <p:txBody>
          <a:bodyPr>
            <a:normAutofit lnSpcReduction="10000"/>
          </a:bodyPr>
          <a:lstStyle/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u="sng" dirty="0">
                <a:latin typeface="Times New Roman" pitchFamily="18" charset="0"/>
              </a:rPr>
              <a:t>Не проводят нервный импульс</a:t>
            </a:r>
            <a:r>
              <a:rPr lang="ru-RU" sz="2400" dirty="0">
                <a:latin typeface="Times New Roman" pitchFamily="18" charset="0"/>
              </a:rPr>
              <a:t>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Функции: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>
                <a:latin typeface="Times New Roman" pitchFamily="18" charset="0"/>
              </a:rPr>
              <a:t>опорная </a:t>
            </a:r>
            <a:r>
              <a:rPr lang="ru-RU" sz="2400" i="1" dirty="0">
                <a:latin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</a:rPr>
              <a:t>поддержание тела и отростки нейронов, обеспечивая их надлежащее взаиморасположение – подмена межклеточного вещества.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>
                <a:latin typeface="Times New Roman" pitchFamily="18" charset="0"/>
              </a:rPr>
              <a:t>изоляционная</a:t>
            </a:r>
            <a:r>
              <a:rPr lang="ru-RU" sz="2400" b="1" dirty="0">
                <a:latin typeface="Times New Roman" pitchFamily="18" charset="0"/>
              </a:rPr>
              <a:t> –</a:t>
            </a:r>
            <a:r>
              <a:rPr lang="ru-RU" sz="2400" dirty="0">
                <a:latin typeface="Times New Roman" pitchFamily="18" charset="0"/>
              </a:rPr>
              <a:t> изолируют тела и отростки нервных клеток друг от друга,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>
                <a:latin typeface="Times New Roman" pitchFamily="18" charset="0"/>
              </a:rPr>
              <a:t>трофическая</a:t>
            </a:r>
            <a:r>
              <a:rPr lang="ru-RU" sz="2400" b="1" dirty="0">
                <a:latin typeface="Times New Roman" pitchFamily="18" charset="0"/>
              </a:rPr>
              <a:t> –</a:t>
            </a:r>
            <a:r>
              <a:rPr lang="ru-RU" sz="2400" dirty="0">
                <a:latin typeface="Times New Roman" pitchFamily="18" charset="0"/>
              </a:rPr>
              <a:t> касаются отростками стенок капилляров и передают питательные вещества нервной клетке, 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9DC5-BA3B-46D3-B8ED-7560517872D0}" type="slidenum">
              <a:rPr lang="ru-RU"/>
              <a:pPr/>
              <a:t>13</a:t>
            </a:fld>
            <a:endParaRPr lang="ru-RU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9388" y="4508500"/>
            <a:ext cx="8748712" cy="14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/>
              <a:t>поддержание гомеостаза нервной ткани</a:t>
            </a:r>
            <a:r>
              <a:rPr lang="ru-RU" sz="2400" b="1" dirty="0"/>
              <a:t>,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/>
              <a:t>защитная</a:t>
            </a:r>
            <a:r>
              <a:rPr lang="ru-RU" sz="2400" i="1" dirty="0"/>
              <a:t> – </a:t>
            </a:r>
            <a:r>
              <a:rPr lang="ru-RU" sz="2400" dirty="0"/>
              <a:t>образуют оболочки поверх отростков,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  <a:buFont typeface="Times New Roman" pitchFamily="18" charset="0"/>
              <a:buChar char="−"/>
            </a:pPr>
            <a:r>
              <a:rPr lang="ru-RU" sz="2400" b="1" i="1" dirty="0"/>
              <a:t>секреторная</a:t>
            </a:r>
            <a:r>
              <a:rPr lang="ru-RU" sz="2400" i="1" dirty="0"/>
              <a:t> – </a:t>
            </a:r>
            <a:r>
              <a:rPr lang="ru-RU" sz="2400" dirty="0"/>
              <a:t>часть </a:t>
            </a:r>
            <a:r>
              <a:rPr lang="ru-RU" sz="2400" dirty="0" err="1"/>
              <a:t>глиоцитов</a:t>
            </a:r>
            <a:r>
              <a:rPr lang="ru-RU" sz="2400" dirty="0"/>
              <a:t> секретируют ликвор.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74638"/>
            <a:ext cx="3683000" cy="1209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</a:t>
            </a:r>
            <a:r>
              <a:rPr lang="ru-RU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глиоцитов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85" name="Picture 5" descr="глиоцит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660900" cy="6192838"/>
          </a:xfrm>
          <a:noFill/>
          <a:ln/>
        </p:spPr>
      </p:pic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600200"/>
            <a:ext cx="3671888" cy="46370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i="1" dirty="0">
                <a:latin typeface="Times New Roman" pitchFamily="18" charset="0"/>
              </a:rPr>
              <a:t>Использование методов импрегнации серебром и золотом по методу 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i="1" dirty="0" err="1">
                <a:latin typeface="Times New Roman" pitchFamily="18" charset="0"/>
              </a:rPr>
              <a:t>Рамон-и-Кахала</a:t>
            </a:r>
            <a:r>
              <a:rPr lang="ru-RU" sz="2400" i="1" dirty="0">
                <a:latin typeface="Times New Roman" pitchFamily="18" charset="0"/>
              </a:rPr>
              <a:t> и 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i="1" dirty="0" err="1">
                <a:latin typeface="Times New Roman" pitchFamily="18" charset="0"/>
              </a:rPr>
              <a:t>дель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Рио-Ортега</a:t>
            </a:r>
            <a:r>
              <a:rPr lang="ru-RU" sz="2400" i="1" dirty="0">
                <a:latin typeface="Times New Roman" pitchFamily="18" charset="0"/>
              </a:rPr>
              <a:t> позволило подразделить нейроглиальные клетки на три группы. </a:t>
            </a:r>
          </a:p>
          <a:p>
            <a:pPr marL="0" indent="0"/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олигодендроциты</a:t>
            </a:r>
            <a:r>
              <a:rPr lang="ru-RU" sz="2400" i="1" dirty="0">
                <a:latin typeface="Times New Roman" pitchFamily="18" charset="0"/>
              </a:rPr>
              <a:t>;</a:t>
            </a:r>
          </a:p>
          <a:p>
            <a:pPr marL="0" indent="0"/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астроциты</a:t>
            </a:r>
            <a:r>
              <a:rPr lang="ru-RU" sz="2400" i="1" dirty="0">
                <a:latin typeface="Times New Roman" pitchFamily="18" charset="0"/>
              </a:rPr>
              <a:t>;</a:t>
            </a:r>
          </a:p>
          <a:p>
            <a:pPr marL="0" indent="0"/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микроглиальные</a:t>
            </a:r>
            <a:r>
              <a:rPr lang="ru-RU" sz="2400" i="1" dirty="0">
                <a:latin typeface="Times New Roman" pitchFamily="18" charset="0"/>
              </a:rPr>
              <a:t> клетки.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5A22-6819-49E2-BAA9-BC2564ACB77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418262" cy="63341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Нервные волокна</a:t>
            </a:r>
          </a:p>
        </p:txBody>
      </p:sp>
      <p:pic>
        <p:nvPicPr>
          <p:cNvPr id="18440" name="Picture 8" descr="безмякотно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644900"/>
            <a:ext cx="1800225" cy="2881313"/>
          </a:xfrm>
          <a:noFill/>
          <a:ln/>
        </p:spPr>
      </p:pic>
      <p:pic>
        <p:nvPicPr>
          <p:cNvPr id="18445" name="Picture 13" descr="миелволокно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04813"/>
            <a:ext cx="1795463" cy="3095625"/>
          </a:xfrm>
          <a:noFill/>
          <a:ln/>
        </p:spPr>
      </p:pic>
      <p:sp>
        <p:nvSpPr>
          <p:cNvPr id="184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195513" y="908050"/>
            <a:ext cx="6491287" cy="5473700"/>
          </a:xfrm>
        </p:spPr>
        <p:txBody>
          <a:bodyPr>
            <a:normAutofit lnSpcReduction="10000"/>
          </a:bodyPr>
          <a:lstStyle/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В основе нервного волокна лежит отросток нервной клетки (чаще аксон) – осевой цилиндр.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Каждое периферическое нервное волокно (отросток) одето тонким слоем </a:t>
            </a:r>
            <a:r>
              <a:rPr lang="ru-RU" sz="2300" dirty="0" err="1">
                <a:latin typeface="Times New Roman" pitchFamily="18" charset="0"/>
              </a:rPr>
              <a:t>глиальных</a:t>
            </a:r>
            <a:r>
              <a:rPr lang="ru-RU" sz="2300" dirty="0">
                <a:latin typeface="Times New Roman" pitchFamily="18" charset="0"/>
              </a:rPr>
              <a:t> клеток – </a:t>
            </a:r>
            <a:r>
              <a:rPr lang="ru-RU" sz="2300" b="1" i="1" dirty="0">
                <a:latin typeface="Times New Roman" pitchFamily="18" charset="0"/>
              </a:rPr>
              <a:t>невролеммой </a:t>
            </a:r>
            <a:r>
              <a:rPr lang="ru-RU" sz="2300" dirty="0">
                <a:latin typeface="Times New Roman" pitchFamily="18" charset="0"/>
              </a:rPr>
              <a:t>или </a:t>
            </a:r>
            <a:r>
              <a:rPr lang="ru-RU" sz="2300" b="1" i="1" dirty="0" err="1">
                <a:latin typeface="Times New Roman" pitchFamily="18" charset="0"/>
              </a:rPr>
              <a:t>шванновской</a:t>
            </a:r>
            <a:r>
              <a:rPr lang="ru-RU" sz="2300" b="1" i="1" dirty="0">
                <a:latin typeface="Times New Roman" pitchFamily="18" charset="0"/>
              </a:rPr>
              <a:t> оболочкой.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В одних случаях между нервным волокном и цитоплазмой </a:t>
            </a:r>
            <a:r>
              <a:rPr lang="ru-RU" sz="2300" dirty="0" err="1">
                <a:latin typeface="Times New Roman" pitchFamily="18" charset="0"/>
              </a:rPr>
              <a:t>шванновских</a:t>
            </a:r>
            <a:r>
              <a:rPr lang="ru-RU" sz="2300" dirty="0">
                <a:latin typeface="Times New Roman" pitchFamily="18" charset="0"/>
              </a:rPr>
              <a:t> клеток имеется значительный слой миелина; такие волокна называют </a:t>
            </a:r>
            <a:r>
              <a:rPr lang="ru-RU" sz="2300" b="1" i="1" dirty="0" err="1">
                <a:latin typeface="Times New Roman" pitchFamily="18" charset="0"/>
              </a:rPr>
              <a:t>миелинизированными</a:t>
            </a:r>
            <a:r>
              <a:rPr lang="ru-RU" sz="2300" dirty="0">
                <a:latin typeface="Times New Roman" pitchFamily="18" charset="0"/>
              </a:rPr>
              <a:t> или мякотными (1).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Волокна иного типа (обычно более мелкие) лишены миелина и называются </a:t>
            </a:r>
            <a:r>
              <a:rPr lang="ru-RU" sz="2300" b="1" i="1" dirty="0" err="1">
                <a:latin typeface="Times New Roman" pitchFamily="18" charset="0"/>
              </a:rPr>
              <a:t>немиелинизированными</a:t>
            </a:r>
            <a:r>
              <a:rPr lang="ru-RU" sz="2300" dirty="0">
                <a:latin typeface="Times New Roman" pitchFamily="18" charset="0"/>
              </a:rPr>
              <a:t> или </a:t>
            </a:r>
            <a:r>
              <a:rPr lang="ru-RU" sz="2300" dirty="0" err="1">
                <a:latin typeface="Times New Roman" pitchFamily="18" charset="0"/>
              </a:rPr>
              <a:t>безмякотными</a:t>
            </a:r>
            <a:r>
              <a:rPr lang="ru-RU" sz="2300" dirty="0">
                <a:latin typeface="Times New Roman" pitchFamily="18" charset="0"/>
              </a:rPr>
              <a:t> (2).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В крупном нервном стволе (нерве) содержатся как </a:t>
            </a:r>
            <a:r>
              <a:rPr lang="ru-RU" sz="2300" dirty="0" err="1">
                <a:latin typeface="Times New Roman" pitchFamily="18" charset="0"/>
              </a:rPr>
              <a:t>миелинизированные</a:t>
            </a:r>
            <a:r>
              <a:rPr lang="ru-RU" sz="2300" dirty="0">
                <a:latin typeface="Times New Roman" pitchFamily="18" charset="0"/>
              </a:rPr>
              <a:t>, так и </a:t>
            </a:r>
            <a:r>
              <a:rPr lang="ru-RU" sz="2300" dirty="0" err="1">
                <a:latin typeface="Times New Roman" pitchFamily="18" charset="0"/>
              </a:rPr>
              <a:t>немиелинизированные</a:t>
            </a:r>
            <a:r>
              <a:rPr lang="ru-RU" sz="2300" dirty="0">
                <a:latin typeface="Times New Roman" pitchFamily="18" charset="0"/>
              </a:rPr>
              <a:t> волокна.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300" dirty="0">
                <a:latin typeface="Times New Roman" pitchFamily="18" charset="0"/>
              </a:rPr>
              <a:t>Нервные волокна объединяются в пучки, затем в нервы (кабельного типа).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9D6-AB03-4304-8E89-8649A34F1490}" type="slidenum">
              <a:rPr lang="ru-RU"/>
              <a:pPr/>
              <a:t>15</a:t>
            </a:fld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547813" y="2781300"/>
            <a:ext cx="5762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619250" y="5805488"/>
            <a:ext cx="719138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Немиелинизированное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волокно</a:t>
            </a:r>
          </a:p>
        </p:txBody>
      </p:sp>
      <p:pic>
        <p:nvPicPr>
          <p:cNvPr id="19467" name="Picture 11" descr="безмякотное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908050"/>
            <a:ext cx="3168650" cy="2051050"/>
          </a:xfrm>
          <a:noFill/>
          <a:ln/>
        </p:spPr>
      </p:pic>
      <p:pic>
        <p:nvPicPr>
          <p:cNvPr id="19470" name="Picture 14" descr="безмякотноепопе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908050"/>
            <a:ext cx="2422525" cy="2449513"/>
          </a:xfrm>
          <a:noFill/>
          <a:ln/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2997200"/>
            <a:ext cx="8569325" cy="3527425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Серые, не имеют миелиновой оболочки.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Защищены </a:t>
            </a:r>
            <a:r>
              <a:rPr lang="ru-RU" sz="2400" dirty="0" err="1">
                <a:latin typeface="Times New Roman" pitchFamily="18" charset="0"/>
              </a:rPr>
              <a:t>шванновскими</a:t>
            </a:r>
            <a:r>
              <a:rPr lang="ru-RU" sz="2400" dirty="0">
                <a:latin typeface="Times New Roman" pitchFamily="18" charset="0"/>
              </a:rPr>
              <a:t> клетками: пучки волокон расположены так, что каждое волокно проходит в желобке; оно как бы вдавлено в цитоплазму </a:t>
            </a:r>
            <a:r>
              <a:rPr lang="ru-RU" sz="2400" dirty="0" err="1">
                <a:latin typeface="Times New Roman" pitchFamily="18" charset="0"/>
              </a:rPr>
              <a:t>шванновской</a:t>
            </a:r>
            <a:r>
              <a:rPr lang="ru-RU" sz="2400" dirty="0">
                <a:latin typeface="Times New Roman" pitchFamily="18" charset="0"/>
              </a:rPr>
              <a:t> клетки.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На любом уровне вдоль нерва можно видеть, что каждая </a:t>
            </a:r>
            <a:r>
              <a:rPr lang="ru-RU" sz="2400" dirty="0" err="1">
                <a:latin typeface="Times New Roman" pitchFamily="18" charset="0"/>
              </a:rPr>
              <a:t>шванновская</a:t>
            </a:r>
            <a:r>
              <a:rPr lang="ru-RU" sz="2400" dirty="0">
                <a:latin typeface="Times New Roman" pitchFamily="18" charset="0"/>
              </a:rPr>
              <a:t> клетка защищает таким образом от 5 до 20 волокон. 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Некоторые афферентные и вегетативные нервные волокна.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Изоляция не очень совершенная.</a:t>
            </a:r>
          </a:p>
          <a:p>
            <a:pPr marL="182563" indent="-182563">
              <a:lnSpc>
                <a:spcPct val="80000"/>
              </a:lnSpc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Скорость проведения импульса 1м/сек.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4809-13E9-4E65-92A8-6C60EF273503}" type="slidenum">
              <a:rPr lang="ru-RU"/>
              <a:pPr/>
              <a:t>16</a:t>
            </a:fld>
            <a:endParaRPr lang="ru-RU"/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779838" y="908050"/>
          <a:ext cx="194468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тография Photo Editor" r:id="rId5" imgW="2905531" imgH="3010320" progId="">
                  <p:embed/>
                </p:oleObj>
              </mc:Choice>
              <mc:Fallback>
                <p:oleObj name="Фотография Photo Editor" r:id="rId5" imgW="2905531" imgH="3010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908050"/>
                        <a:ext cx="1944687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362950" cy="490537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Миелинизированное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волокно</a:t>
            </a:r>
          </a:p>
        </p:txBody>
      </p:sp>
      <p:pic>
        <p:nvPicPr>
          <p:cNvPr id="23558" name="Picture 6" descr="миелволокно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3600450" cy="1731963"/>
          </a:xfrm>
          <a:noFill/>
          <a:ln/>
        </p:spPr>
      </p:pic>
      <p:pic>
        <p:nvPicPr>
          <p:cNvPr id="23568" name="Picture 16" descr="nerv-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96975"/>
            <a:ext cx="3241675" cy="1722438"/>
          </a:xfrm>
          <a:noFill/>
          <a:ln/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041650"/>
            <a:ext cx="8362950" cy="2835275"/>
          </a:xfrm>
        </p:spPr>
        <p:txBody>
          <a:bodyPr>
            <a:normAutofit lnSpcReduction="10000"/>
          </a:bodyPr>
          <a:lstStyle/>
          <a:p>
            <a:pPr marL="182563" indent="-182563"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Белые, имеют жироподобную миелиновую оболочку;</a:t>
            </a:r>
          </a:p>
          <a:p>
            <a:pPr marL="182563" indent="-182563"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Миелин – липопротеидный комплекс (холестерин, </a:t>
            </a:r>
            <a:r>
              <a:rPr lang="ru-RU" sz="2400" dirty="0" err="1">
                <a:latin typeface="Times New Roman" pitchFamily="18" charset="0"/>
              </a:rPr>
              <a:t>фосфолипиды</a:t>
            </a:r>
            <a:r>
              <a:rPr lang="ru-RU" sz="2400" dirty="0">
                <a:latin typeface="Times New Roman" pitchFamily="18" charset="0"/>
              </a:rPr>
              <a:t>, гликолипиды, белки);</a:t>
            </a:r>
          </a:p>
          <a:p>
            <a:pPr marL="182563" indent="-182563"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Изоляция более совершенная;</a:t>
            </a:r>
          </a:p>
          <a:p>
            <a:pPr marL="182563" indent="-182563"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Характерны для центральной нервной системы и соматического отдела периферической нервной системы;</a:t>
            </a:r>
          </a:p>
          <a:p>
            <a:pPr marL="182563" indent="-182563">
              <a:spcBef>
                <a:spcPct val="15000"/>
              </a:spcBef>
            </a:pPr>
            <a:r>
              <a:rPr lang="ru-RU" sz="2400" dirty="0">
                <a:latin typeface="Times New Roman" pitchFamily="18" charset="0"/>
              </a:rPr>
              <a:t>Скорость проведения импульса от 70 до 120 м/сек.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800-5097-45E0-B365-608C262014CB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Миелинизированное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волокно</a:t>
            </a:r>
          </a:p>
        </p:txBody>
      </p:sp>
      <p:pic>
        <p:nvPicPr>
          <p:cNvPr id="41990" name="Picture 6" descr="миелсхем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08050"/>
            <a:ext cx="3816350" cy="1871663"/>
          </a:xfrm>
          <a:ln/>
        </p:spPr>
      </p:pic>
      <p:graphicFrame>
        <p:nvGraphicFramePr>
          <p:cNvPr id="419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4663" y="944563"/>
          <a:ext cx="4537075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тография Photo Editor" r:id="rId4" imgW="20352381" imgH="8085714" progId="">
                  <p:embed/>
                </p:oleObj>
              </mc:Choice>
              <mc:Fallback>
                <p:oleObj name="Фотография Photo Editor" r:id="rId4" imgW="20352381" imgH="808571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944563"/>
                        <a:ext cx="4537075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141663"/>
            <a:ext cx="8642350" cy="3382962"/>
          </a:xfrm>
        </p:spPr>
        <p:txBody>
          <a:bodyPr>
            <a:normAutofit lnSpcReduction="10000"/>
          </a:bodyPr>
          <a:lstStyle/>
          <a:p>
            <a:pPr marL="182563" indent="-182563">
              <a:lnSpc>
                <a:spcPct val="70000"/>
              </a:lnSpc>
              <a:spcBef>
                <a:spcPct val="15000"/>
              </a:spcBef>
              <a:buNone/>
            </a:pPr>
            <a:r>
              <a:rPr lang="ru-RU" sz="2400" i="1" dirty="0" smtClean="0">
                <a:solidFill>
                  <a:srgbClr val="653A74"/>
                </a:solidFill>
              </a:rPr>
              <a:t>   </a:t>
            </a:r>
            <a:r>
              <a:rPr lang="ru-RU" sz="2400" i="1" dirty="0" smtClean="0"/>
              <a:t>Миелин </a:t>
            </a:r>
            <a:r>
              <a:rPr lang="ru-RU" sz="2400" i="1" dirty="0"/>
              <a:t>покрывает нервное волокно не сплошь, а прерывается через регулярные промежутки так называемыми перехватами </a:t>
            </a:r>
            <a:r>
              <a:rPr lang="ru-RU" sz="2400" i="1" dirty="0" err="1"/>
              <a:t>Ранвье</a:t>
            </a:r>
            <a:r>
              <a:rPr lang="ru-RU" sz="2400" i="1" dirty="0"/>
              <a:t>. </a:t>
            </a:r>
          </a:p>
          <a:p>
            <a:pPr marL="182563" indent="-182563">
              <a:lnSpc>
                <a:spcPct val="70000"/>
              </a:lnSpc>
              <a:spcBef>
                <a:spcPct val="15000"/>
              </a:spcBef>
              <a:buNone/>
            </a:pPr>
            <a:r>
              <a:rPr lang="ru-RU" sz="2400" i="1" dirty="0" smtClean="0"/>
              <a:t>   В </a:t>
            </a:r>
            <a:r>
              <a:rPr lang="ru-RU" sz="2400" i="1" dirty="0"/>
              <a:t>перехватах миелин отсутствует, так что отростки </a:t>
            </a:r>
            <a:r>
              <a:rPr lang="ru-RU" sz="2400" i="1" dirty="0" err="1"/>
              <a:t>шванновских</a:t>
            </a:r>
            <a:r>
              <a:rPr lang="ru-RU" sz="2400" i="1" dirty="0"/>
              <a:t> клеток приближаются к </a:t>
            </a:r>
            <a:r>
              <a:rPr lang="ru-RU" sz="2400" i="1" dirty="0" err="1"/>
              <a:t>аксолемме</a:t>
            </a:r>
            <a:r>
              <a:rPr lang="ru-RU" sz="2400" i="1" dirty="0"/>
              <a:t>, не покрывая ее полностью. </a:t>
            </a:r>
          </a:p>
          <a:p>
            <a:pPr marL="182563" indent="-182563">
              <a:lnSpc>
                <a:spcPct val="70000"/>
              </a:lnSpc>
              <a:spcBef>
                <a:spcPct val="15000"/>
              </a:spcBef>
              <a:buNone/>
            </a:pPr>
            <a:r>
              <a:rPr lang="ru-RU" sz="2400" i="1" dirty="0" smtClean="0"/>
              <a:t>   Расстояние </a:t>
            </a:r>
            <a:r>
              <a:rPr lang="ru-RU" sz="2400" i="1" dirty="0"/>
              <a:t>между последовательными перехватами </a:t>
            </a:r>
            <a:r>
              <a:rPr lang="ru-RU" sz="2400" i="1" dirty="0" err="1"/>
              <a:t>Ранвье</a:t>
            </a:r>
            <a:r>
              <a:rPr lang="ru-RU" sz="2400" i="1" dirty="0"/>
              <a:t> варьирует от 0,3 до 1,5 мм. </a:t>
            </a:r>
          </a:p>
          <a:p>
            <a:pPr marL="182563" indent="-182563">
              <a:lnSpc>
                <a:spcPct val="70000"/>
              </a:lnSpc>
              <a:spcBef>
                <a:spcPct val="15000"/>
              </a:spcBef>
              <a:buNone/>
            </a:pPr>
            <a:r>
              <a:rPr lang="ru-RU" sz="2400" i="1" dirty="0" smtClean="0"/>
              <a:t>   Нервные </a:t>
            </a:r>
            <a:r>
              <a:rPr lang="ru-RU" sz="2400" i="1" dirty="0"/>
              <a:t>волокна разветвляются именно в перехватах </a:t>
            </a:r>
            <a:r>
              <a:rPr lang="ru-RU" sz="2400" i="1" dirty="0" err="1"/>
              <a:t>Ранвье</a:t>
            </a:r>
            <a:r>
              <a:rPr lang="ru-RU" sz="2400" i="1" dirty="0"/>
              <a:t>. </a:t>
            </a:r>
          </a:p>
          <a:p>
            <a:pPr marL="182563" indent="-182563">
              <a:lnSpc>
                <a:spcPct val="70000"/>
              </a:lnSpc>
              <a:spcBef>
                <a:spcPct val="15000"/>
              </a:spcBef>
              <a:buNone/>
            </a:pPr>
            <a:r>
              <a:rPr lang="ru-RU" sz="2400" i="1" dirty="0" smtClean="0"/>
              <a:t>   Перехваты  </a:t>
            </a:r>
            <a:r>
              <a:rPr lang="ru-RU" sz="2400" i="1" dirty="0" err="1"/>
              <a:t>Ранвье</a:t>
            </a:r>
            <a:r>
              <a:rPr lang="ru-RU" sz="2400" i="1" dirty="0"/>
              <a:t> участвуют в передаче нервных импульсов.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0F35-1DBF-45F7-B1F1-F65891786693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3563937" cy="16287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Образование </a:t>
            </a:r>
            <a:b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миелиновой </a:t>
            </a:r>
            <a:b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оболочки</a:t>
            </a:r>
          </a:p>
        </p:txBody>
      </p:sp>
      <p:pic>
        <p:nvPicPr>
          <p:cNvPr id="35845" name="Picture 5" descr="акс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333375"/>
            <a:ext cx="4464050" cy="1976438"/>
          </a:xfrm>
          <a:noFill/>
          <a:ln/>
        </p:spPr>
      </p:pic>
      <p:sp>
        <p:nvSpPr>
          <p:cNvPr id="358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2420938"/>
            <a:ext cx="8713787" cy="4824412"/>
          </a:xfrm>
        </p:spPr>
        <p:txBody>
          <a:bodyPr/>
          <a:lstStyle/>
          <a:p>
            <a:pPr marL="182563" indent="-182563">
              <a:lnSpc>
                <a:spcPct val="80000"/>
              </a:lnSpc>
            </a:pPr>
            <a:r>
              <a:rPr lang="ru-RU" sz="2200" i="1" dirty="0" err="1">
                <a:latin typeface="Times New Roman" pitchFamily="18" charset="0"/>
              </a:rPr>
              <a:t>Глиоцит</a:t>
            </a:r>
            <a:r>
              <a:rPr lang="ru-RU" sz="2200" i="1" dirty="0">
                <a:latin typeface="Times New Roman" pitchFamily="18" charset="0"/>
              </a:rPr>
              <a:t> сначала обхватывает аксон, так что он оказывается лежащим в длинном желобке. </a:t>
            </a:r>
          </a:p>
          <a:p>
            <a:pPr marL="182563" indent="-182563">
              <a:lnSpc>
                <a:spcPct val="80000"/>
              </a:lnSpc>
            </a:pPr>
            <a:r>
              <a:rPr lang="ru-RU" sz="2200" i="1" dirty="0">
                <a:latin typeface="Times New Roman" pitchFamily="18" charset="0"/>
              </a:rPr>
              <a:t>Затем клетка или ее отросток начинает наматываться на аксон, участки ее плазматической мембраны по краям желобка (в котором лежит аксон) вступают в контакт друг с другом. Обе части мембраны остаются соединенными, и видно, что клетка продолжает обматывать аксон по спирали. </a:t>
            </a:r>
          </a:p>
          <a:p>
            <a:pPr marL="182563" indent="-182563">
              <a:lnSpc>
                <a:spcPct val="80000"/>
              </a:lnSpc>
            </a:pPr>
            <a:r>
              <a:rPr lang="ru-RU" sz="2200" i="1" dirty="0">
                <a:latin typeface="Times New Roman" pitchFamily="18" charset="0"/>
              </a:rPr>
              <a:t>Между соседними двойными кольцами сначала находится слой цитоплазмы, но по мере закручивания цитоплазма выдавливается обратно в тело клетки. По мере вращения клетки вокруг нервного волокна наружные стороны плазматической мембраны продолжают накладываться друг на друга и сливаться. </a:t>
            </a:r>
          </a:p>
          <a:p>
            <a:pPr marL="182563" indent="-182563">
              <a:lnSpc>
                <a:spcPct val="80000"/>
              </a:lnSpc>
            </a:pPr>
            <a:r>
              <a:rPr lang="ru-RU" sz="2200" i="1" dirty="0" err="1">
                <a:latin typeface="Times New Roman" pitchFamily="18" charset="0"/>
              </a:rPr>
              <a:t>Миелинизация</a:t>
            </a:r>
            <a:r>
              <a:rPr lang="ru-RU" sz="2200" i="1" dirty="0">
                <a:latin typeface="Times New Roman" pitchFamily="18" charset="0"/>
              </a:rPr>
              <a:t> начинается на 4 месяце внутриутробного развития и заканчивается к первому году жизни.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846-FAF0-456F-AA62-76417B78B765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Самая высокоорганизованная, эволюционно молодая  и высокоспециализированная ткань организма;</a:t>
            </a:r>
          </a:p>
          <a:p>
            <a:pPr marL="179388" indent="-179388">
              <a:lnSpc>
                <a:spcPct val="80000"/>
              </a:lnSpc>
            </a:pPr>
            <a:endParaRPr lang="ru-RU" sz="2200" dirty="0" smtClean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Появляется у организмов при усложнении мышечного сокращения, для ориентации во внешней среде и адаптации к ней;</a:t>
            </a:r>
          </a:p>
          <a:p>
            <a:pPr marL="179388" indent="-179388">
              <a:lnSpc>
                <a:spcPct val="80000"/>
              </a:lnSpc>
            </a:pPr>
            <a:endParaRPr lang="ru-RU" sz="2200" dirty="0" smtClean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Выполняет единственную </a:t>
            </a:r>
            <a:r>
              <a:rPr lang="ru-RU" sz="2200" b="1" dirty="0" smtClean="0">
                <a:latin typeface="Times New Roman" pitchFamily="18" charset="0"/>
              </a:rPr>
              <a:t>функцию </a:t>
            </a:r>
            <a:r>
              <a:rPr lang="ru-RU" sz="2200" dirty="0" smtClean="0">
                <a:latin typeface="Times New Roman" pitchFamily="18" charset="0"/>
              </a:rPr>
              <a:t>– воспринимает раздражение, преобразует его в нервный импульс и проводит данный импульс по нервным волокнам до рабочего органа, т.е. формирует ответную реакцию организма на раздражение;</a:t>
            </a:r>
          </a:p>
          <a:p>
            <a:pPr marL="179388" indent="-179388">
              <a:lnSpc>
                <a:spcPct val="80000"/>
              </a:lnSpc>
            </a:pPr>
            <a:endParaRPr lang="ru-RU" sz="2200" dirty="0" smtClean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Через нервную систему все органы организма связаны между собой и внешней средой;</a:t>
            </a:r>
          </a:p>
          <a:p>
            <a:pPr marL="179388" indent="-179388">
              <a:lnSpc>
                <a:spcPct val="80000"/>
              </a:lnSpc>
            </a:pPr>
            <a:endParaRPr lang="ru-RU" sz="2200" dirty="0" smtClean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Как система образована только клетками  нейронами и </a:t>
            </a:r>
            <a:r>
              <a:rPr lang="ru-RU" sz="2200" dirty="0" err="1" smtClean="0">
                <a:latin typeface="Times New Roman" pitchFamily="18" charset="0"/>
              </a:rPr>
              <a:t>глиоцитами</a:t>
            </a:r>
            <a:endParaRPr lang="ru-RU" sz="22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 е </a:t>
            </a:r>
            <a:r>
              <a:rPr lang="ru-RU" sz="4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  <a:r>
              <a:rPr lang="ru-RU" sz="4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</a:t>
            </a:r>
            <a:r>
              <a:rPr lang="ru-RU" sz="4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sz="4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а я  т к а </a:t>
            </a:r>
            <a:r>
              <a:rPr lang="ru-RU" sz="4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sz="4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ь</a:t>
            </a:r>
            <a:endParaRPr lang="ru-RU" sz="4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Образование миелиновой оболочки</a:t>
            </a:r>
          </a:p>
        </p:txBody>
      </p:sp>
      <p:pic>
        <p:nvPicPr>
          <p:cNvPr id="44038" name="Picture 6" descr="миелинизац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81075"/>
            <a:ext cx="3527425" cy="2762250"/>
          </a:xfrm>
          <a:noFill/>
          <a:ln/>
        </p:spPr>
      </p:pic>
      <p:pic>
        <p:nvPicPr>
          <p:cNvPr id="44041" name="Picture 9" descr="миелинизация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860800"/>
            <a:ext cx="3455988" cy="2155825"/>
          </a:xfrm>
          <a:noFill/>
          <a:ln/>
        </p:spPr>
      </p:pic>
      <p:sp>
        <p:nvSpPr>
          <p:cNvPr id="440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981075"/>
            <a:ext cx="5292725" cy="5145088"/>
          </a:xfrm>
        </p:spPr>
        <p:txBody>
          <a:bodyPr/>
          <a:lstStyle/>
          <a:p>
            <a:pPr marL="269875" indent="-269875">
              <a:lnSpc>
                <a:spcPct val="80000"/>
              </a:lnSpc>
              <a:spcBef>
                <a:spcPct val="15000"/>
              </a:spcBef>
            </a:pPr>
            <a:r>
              <a:rPr lang="ru-RU" sz="2400" i="1" dirty="0" err="1">
                <a:latin typeface="Times New Roman" pitchFamily="18" charset="0"/>
              </a:rPr>
              <a:t>Миелинизация</a:t>
            </a:r>
            <a:r>
              <a:rPr lang="ru-RU" sz="2400" i="1" dirty="0">
                <a:latin typeface="Times New Roman" pitchFamily="18" charset="0"/>
              </a:rPr>
              <a:t> в центральной и периферической нервной системах идет несколько разными механизмами.</a:t>
            </a:r>
          </a:p>
          <a:p>
            <a:pPr marL="269875" indent="-269875">
              <a:lnSpc>
                <a:spcPct val="80000"/>
              </a:lnSpc>
              <a:spcBef>
                <a:spcPct val="15000"/>
              </a:spcBef>
            </a:pPr>
            <a:r>
              <a:rPr lang="ru-RU" sz="2400" i="1" dirty="0">
                <a:latin typeface="Times New Roman" pitchFamily="18" charset="0"/>
              </a:rPr>
              <a:t>В периферической нервной системе </a:t>
            </a:r>
            <a:r>
              <a:rPr lang="ru-RU" sz="2400" i="1" dirty="0" err="1">
                <a:latin typeface="Times New Roman" pitchFamily="18" charset="0"/>
              </a:rPr>
              <a:t>шванновские</a:t>
            </a:r>
            <a:r>
              <a:rPr lang="ru-RU" sz="2400" i="1" dirty="0">
                <a:latin typeface="Times New Roman" pitchFamily="18" charset="0"/>
              </a:rPr>
              <a:t> клетки обертываются вокруг аксона; </a:t>
            </a:r>
          </a:p>
          <a:p>
            <a:pPr marL="269875" indent="-269875">
              <a:lnSpc>
                <a:spcPct val="80000"/>
              </a:lnSpc>
              <a:spcBef>
                <a:spcPct val="15000"/>
              </a:spcBef>
            </a:pPr>
            <a:r>
              <a:rPr lang="ru-RU" sz="2400" i="1" dirty="0">
                <a:latin typeface="Times New Roman" pitchFamily="18" charset="0"/>
              </a:rPr>
              <a:t>В центральной нервной системе </a:t>
            </a:r>
            <a:r>
              <a:rPr lang="ru-RU" sz="2400" i="1" dirty="0" err="1">
                <a:latin typeface="Times New Roman" pitchFamily="18" charset="0"/>
              </a:rPr>
              <a:t>миелинизация</a:t>
            </a:r>
            <a:r>
              <a:rPr lang="ru-RU" sz="2400" i="1" dirty="0">
                <a:latin typeface="Times New Roman" pitchFamily="18" charset="0"/>
              </a:rPr>
              <a:t> осуществляется с помощью отростков </a:t>
            </a:r>
            <a:r>
              <a:rPr lang="ru-RU" sz="2400" i="1" dirty="0" err="1">
                <a:latin typeface="Times New Roman" pitchFamily="18" charset="0"/>
              </a:rPr>
              <a:t>олигодендроцитов</a:t>
            </a:r>
            <a:r>
              <a:rPr lang="ru-RU" sz="2400" i="1" dirty="0">
                <a:latin typeface="Times New Roman" pitchFamily="18" charset="0"/>
              </a:rPr>
              <a:t>.</a:t>
            </a:r>
          </a:p>
          <a:p>
            <a:pPr marL="269875" indent="-269875">
              <a:lnSpc>
                <a:spcPct val="80000"/>
              </a:lnSpc>
              <a:spcBef>
                <a:spcPct val="15000"/>
              </a:spcBef>
            </a:pPr>
            <a:r>
              <a:rPr lang="ru-RU" sz="2400" i="1" dirty="0">
                <a:latin typeface="Times New Roman" pitchFamily="18" charset="0"/>
              </a:rPr>
              <a:t>В центральной нервной системе один </a:t>
            </a:r>
            <a:r>
              <a:rPr lang="ru-RU" sz="2400" i="1" dirty="0" err="1">
                <a:latin typeface="Times New Roman" pitchFamily="18" charset="0"/>
              </a:rPr>
              <a:t>олигодендроцит</a:t>
            </a:r>
            <a:r>
              <a:rPr lang="ru-RU" sz="2400" i="1" dirty="0">
                <a:latin typeface="Times New Roman" pitchFamily="18" charset="0"/>
              </a:rPr>
              <a:t> может участвовать в образовании миелиновых оболочек нескольких аксонов.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6EB3-E2C3-492B-B161-85AE11ED273A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регенирация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908720"/>
            <a:ext cx="9001000" cy="5544616"/>
          </a:xfrm>
        </p:spPr>
        <p:txBody>
          <a:bodyPr>
            <a:normAutofit fontScale="47500" lnSpcReduction="20000"/>
          </a:bodyPr>
          <a:lstStyle/>
          <a:p>
            <a:r>
              <a:rPr lang="ru-RU" sz="3800" i="1" dirty="0"/>
              <a:t>При повреждениях, приводящих к нарушению целостности нервных волокон (огнестрельные раны, разрывы), их периферические части распадаются на фрагменты осевых цилиндров и миелиновых оболочек, погибают и </a:t>
            </a:r>
            <a:r>
              <a:rPr lang="ru-RU" sz="3800" i="1" dirty="0" err="1"/>
              <a:t>фагоцитируются</a:t>
            </a:r>
            <a:r>
              <a:rPr lang="ru-RU" sz="3800" i="1" dirty="0"/>
              <a:t> макрофагами (</a:t>
            </a:r>
            <a:r>
              <a:rPr lang="ru-RU" sz="3800" i="1" dirty="0" err="1"/>
              <a:t>уоллеровская</a:t>
            </a:r>
            <a:r>
              <a:rPr lang="ru-RU" sz="3800" i="1" dirty="0"/>
              <a:t> дегенерация осевых цилиндров). В сохранившейся части нервного волокна начинается пролиферация </a:t>
            </a:r>
            <a:r>
              <a:rPr lang="ru-RU" sz="3800" i="1" dirty="0" err="1"/>
              <a:t>нейролеммоцитов</a:t>
            </a:r>
            <a:r>
              <a:rPr lang="ru-RU" sz="3800" i="1" dirty="0"/>
              <a:t>, формирующих цепочку (</a:t>
            </a:r>
            <a:r>
              <a:rPr lang="ru-RU" sz="3800" i="1" dirty="0" err="1"/>
              <a:t>бюнгнеровская</a:t>
            </a:r>
            <a:r>
              <a:rPr lang="ru-RU" sz="3800" i="1" dirty="0"/>
              <a:t> лента), вдоль которой происходит постепенный рост осевых цилиндров. Таким образом, </a:t>
            </a:r>
            <a:r>
              <a:rPr lang="ru-RU" sz="3800" i="1" dirty="0" err="1"/>
              <a:t>нейролеммоциты</a:t>
            </a:r>
            <a:r>
              <a:rPr lang="ru-RU" sz="3800" i="1" dirty="0"/>
              <a:t> являются источником факторов, стимулирующих рост осевого цилиндра. При отсутствии препятствий в виде очагов воспаления и соединительнотканных рубцов возможно восстановление иннервации тканей</a:t>
            </a:r>
            <a:r>
              <a:rPr lang="ru-RU" sz="3800" i="1" dirty="0" smtClean="0"/>
              <a:t>.</a:t>
            </a:r>
            <a:r>
              <a:rPr lang="ru-RU" sz="3800" dirty="0"/>
              <a:t> Регенерация нервных отростков идет со скоростью 2-4 мм в сутки. В условиях лучевого воздействия происходит замедление процессов </a:t>
            </a:r>
            <a:r>
              <a:rPr lang="ru-RU" sz="3800" dirty="0" err="1"/>
              <a:t>репаративного</a:t>
            </a:r>
            <a:r>
              <a:rPr lang="ru-RU" sz="3800" dirty="0"/>
              <a:t> гистогенеза, что обусловлено в основном повреждением </a:t>
            </a:r>
            <a:r>
              <a:rPr lang="ru-RU" sz="3800" dirty="0" err="1"/>
              <a:t>нейролеммоцитов</a:t>
            </a:r>
            <a:r>
              <a:rPr lang="ru-RU" sz="3800" dirty="0"/>
              <a:t> и клеток соединительной ткани в составе нерва. Способность нервных волокон к регенерации после повреждения при сохранении целостности тела нейрона используется в микрохирургической практике при сшивании дистального и проксимального отростков поврежденного нерва. Если это невозможно, то используют протезы (например, участок подкожной вены), куда вставляют концы поврежденных нервов (</a:t>
            </a:r>
            <a:r>
              <a:rPr lang="ru-RU" sz="3800" dirty="0" err="1"/>
              <a:t>футлериз</a:t>
            </a:r>
            <a:r>
              <a:rPr lang="ru-RU" sz="3800" dirty="0"/>
              <a:t>). Регенерацию нервных волокон ускоряет фактор роста нервной ткани — вещество белковой природы, выделенное из тканей слюнных желез и из змеиного яда.</a:t>
            </a:r>
          </a:p>
          <a:p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нейронной теории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ru-RU" sz="1400" i="1" dirty="0"/>
              <a:t>Под нейронной теорией понимают общее учение о строении нервной ткани, согласно которому вся нервная система состоит из огромного количества структурных единиц — нейронов, соединенных в различные, более или менее сложные, комплексы</a:t>
            </a:r>
            <a:r>
              <a:rPr lang="ru-RU" sz="1400" i="1" dirty="0" smtClean="0"/>
              <a:t>.</a:t>
            </a:r>
            <a:r>
              <a:rPr lang="ru-RU" sz="1400" dirty="0"/>
              <a:t> Нейронная теория была разработана в деталях великим испанским </a:t>
            </a:r>
            <a:r>
              <a:rPr lang="ru-RU" sz="1400" dirty="0" err="1"/>
              <a:t>нейрогистологом</a:t>
            </a:r>
            <a:r>
              <a:rPr lang="ru-RU" sz="1400" dirty="0"/>
              <a:t> </a:t>
            </a:r>
            <a:r>
              <a:rPr lang="ru-RU" sz="1400" dirty="0" err="1"/>
              <a:t>Рамон-и-Кахалем</a:t>
            </a:r>
            <a:r>
              <a:rPr lang="ru-RU" sz="1400" dirty="0"/>
              <a:t>. Именно он, а также итальянский гистолог </a:t>
            </a:r>
            <a:r>
              <a:rPr lang="ru-RU" sz="1400" dirty="0" err="1"/>
              <a:t>Камилло</a:t>
            </a:r>
            <a:r>
              <a:rPr lang="ru-RU" sz="1400" dirty="0"/>
              <a:t> </a:t>
            </a:r>
            <a:r>
              <a:rPr lang="ru-RU" sz="1400" dirty="0" err="1"/>
              <a:t>Гольджи</a:t>
            </a:r>
            <a:r>
              <a:rPr lang="ru-RU" sz="1400" dirty="0"/>
              <a:t> открыли специфические методы исследования, которые позволили анализировать гистологическую структуру нервной системы, за что оба были удостоены Нобелевской премии в 1906 году. В то время существовало две гипотезы о строении нервной системы – теория сети и нейронная теория. Первую в начале века выдвинул </a:t>
            </a:r>
            <a:r>
              <a:rPr lang="ru-RU" sz="1400" dirty="0" err="1"/>
              <a:t>Герлах</a:t>
            </a:r>
            <a:r>
              <a:rPr lang="ru-RU" sz="1400" dirty="0"/>
              <a:t> и поддержал </a:t>
            </a:r>
            <a:r>
              <a:rPr lang="ru-RU" sz="1400" dirty="0" err="1"/>
              <a:t>Гельд</a:t>
            </a:r>
            <a:r>
              <a:rPr lang="ru-RU" sz="1400" dirty="0"/>
              <a:t>, </a:t>
            </a:r>
            <a:r>
              <a:rPr lang="ru-RU" sz="1400" dirty="0" err="1"/>
              <a:t>Мейнерт</a:t>
            </a:r>
            <a:r>
              <a:rPr lang="ru-RU" sz="1400" dirty="0"/>
              <a:t> и </a:t>
            </a:r>
            <a:r>
              <a:rPr lang="ru-RU" sz="1400" dirty="0" err="1"/>
              <a:t>Гольджи</a:t>
            </a:r>
            <a:r>
              <a:rPr lang="ru-RU" sz="1400" dirty="0"/>
              <a:t>, а в последующем активно пропагандировал профессор университета в Страсбурге Альфред Бете и немецкий гистолог </a:t>
            </a:r>
            <a:r>
              <a:rPr lang="ru-RU" sz="1400" dirty="0" err="1"/>
              <a:t>Штер</a:t>
            </a:r>
            <a:r>
              <a:rPr lang="ru-RU" sz="1400" dirty="0"/>
              <a:t>, вторую предложили в те же годы Гис и Форель.</a:t>
            </a:r>
          </a:p>
          <a:p>
            <a:r>
              <a:rPr lang="ru-RU" sz="1400" dirty="0"/>
              <a:t>Согласно теории сети, нервная ткань представляет собой своеобразный синцитий (скелет, структура), в котором клетки фактически лишены индивидуальности, ибо их отростки непрерывно переходят один в другой, так что формируется непрерывная диффузная сеть. Против теории сети выступили в 1886 г. Гис и в 1887 г. Форель, предположившие, что каждая нервная клетка представляет собой морфофункциональное самостоятельную единицу и её отростки заканчиваются свободно, а не сливаются с отростками других клеток. Для обозначения этой автономной единицы немецким учёным </a:t>
            </a:r>
            <a:r>
              <a:rPr lang="ru-RU" sz="1400" dirty="0" err="1"/>
              <a:t>Вальдейром</a:t>
            </a:r>
            <a:r>
              <a:rPr lang="ru-RU" sz="1400" dirty="0"/>
              <a:t> ещё в 1891 году был предложен термин «нейрон», который используется в современной неврологии. Труды </a:t>
            </a:r>
            <a:r>
              <a:rPr lang="ru-RU" sz="1400" dirty="0" err="1"/>
              <a:t>Кахаля</a:t>
            </a:r>
            <a:r>
              <a:rPr lang="ru-RU" sz="1400" dirty="0"/>
              <a:t> и его учеников доказали справедливость нейронной модели организации нервной системы. Они продемонстрировали, что нейроны в процессе индивидуального развития изначально формируются как автономные клетки, лишенные синцитиальных связей друг с другом. Растущие в процессе их дифференцировки отростки не проникают в тела других клеток, но устанавливают с ними контакт, так что индивидуальность каждой клетки сохраняется.</a:t>
            </a:r>
          </a:p>
          <a:p>
            <a:endParaRPr lang="ru-RU" sz="1400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Согласно теории сети, нервная ткань представляет собой своеобразный синцитий (скелет, структура), в котором клетки фактически лишены индивидуальности, ибо их отростки непрерывно переходят один в другой, так что формируется непрерывная диффузная сеть. Против теории сети выступили в 1886 г. Гис и в 1887 г. Форель, предположившие, что каждая нервная клетка представляет собой морфофункциональное самостоятельную единицу и её отростки заканчиваются свободно, а не сливаются с отростками других клеток. Для обозначения этой автономной единицы немецким учёным </a:t>
            </a:r>
            <a:r>
              <a:rPr lang="ru-RU" i="1" dirty="0" err="1" smtClean="0"/>
              <a:t>Вальдейром</a:t>
            </a:r>
            <a:r>
              <a:rPr lang="ru-RU" i="1" dirty="0" smtClean="0"/>
              <a:t> ещё в 1891 году был предложен термин «нейрон», который используется в современной неврологии. Труды </a:t>
            </a:r>
            <a:r>
              <a:rPr lang="ru-RU" i="1" dirty="0" err="1" smtClean="0"/>
              <a:t>Кахаля</a:t>
            </a:r>
            <a:r>
              <a:rPr lang="ru-RU" i="1" dirty="0" smtClean="0"/>
              <a:t> и его учеников доказали справедливость нейронной модели организации нервной системы. Они продемонстрировали, что нейроны в процессе индивидуального развития изначально формируются как автономные клетки, лишенные синцитиальных связей друг с другом. Растущие в процессе их дифференцировки отростки не проникают в тела других клеток, но устанавливают с ними контакт, так что индивидуальность каждой клетки сохраняется.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 smtClean="0"/>
              <a:t>     Ткани </a:t>
            </a:r>
            <a:r>
              <a:rPr lang="ru-RU" i="1" dirty="0"/>
              <a:t>человеческого тела чрезвычайно разнообразны. Это объясняется тем, что в процессе длительного и сложного развития первичные ткани специализируются и превращаются в разнообразные ткани взрослого организма. Изменение и усложнение тканей происходит не только в период зародышевой жизни человека, но и долгое время после рождения. Нервная ткань — </a:t>
            </a:r>
            <a:r>
              <a:rPr lang="ru-RU" i="1" dirty="0" err="1"/>
              <a:t>ткань</a:t>
            </a:r>
            <a:r>
              <a:rPr lang="ru-RU" i="1" dirty="0"/>
              <a:t> </a:t>
            </a:r>
            <a:r>
              <a:rPr lang="ru-RU" i="1" dirty="0" err="1"/>
              <a:t>эктодермального</a:t>
            </a:r>
            <a:r>
              <a:rPr lang="ru-RU" i="1" dirty="0"/>
              <a:t> происхождения, представляющая собой систему специализированных структур, образующих основу нервной системы и создающих условия для реализации её функций. Нервная ткань осуществляет связь организма с окружающей средой, восприятие и преобразование раздражителей в нервный импульс и передачу его к эффектору. Нервная ткань обеспечивает взаимодействие тканей, органов и систем организма и их регуляцию.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Происхождение нервной ткани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179388" indent="-179388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Возникает из дорзального участка эктодермы – </a:t>
            </a:r>
            <a:r>
              <a:rPr lang="ru-RU" sz="2200" b="1" i="1" dirty="0" smtClean="0">
                <a:latin typeface="Times New Roman" pitchFamily="18" charset="0"/>
              </a:rPr>
              <a:t>нервной пластинки</a:t>
            </a:r>
            <a:r>
              <a:rPr lang="ru-RU" sz="2200" dirty="0" smtClean="0">
                <a:latin typeface="Times New Roman" pitchFamily="18" charset="0"/>
              </a:rPr>
              <a:t>;</a:t>
            </a:r>
          </a:p>
          <a:p>
            <a:pPr marL="179388" indent="-179388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Нервная пластинка прогибается внутрь и образуется </a:t>
            </a:r>
            <a:r>
              <a:rPr lang="ru-RU" sz="2200" b="1" i="1" dirty="0" smtClean="0">
                <a:latin typeface="Times New Roman" pitchFamily="18" charset="0"/>
              </a:rPr>
              <a:t>нервный желобок</a:t>
            </a:r>
            <a:r>
              <a:rPr lang="ru-RU" sz="2200" dirty="0" smtClean="0">
                <a:latin typeface="Times New Roman" pitchFamily="18" charset="0"/>
              </a:rPr>
              <a:t>, затем его края сближаются, образуется </a:t>
            </a:r>
            <a:r>
              <a:rPr lang="ru-RU" sz="2200" b="1" i="1" dirty="0" smtClean="0">
                <a:latin typeface="Times New Roman" pitchFamily="18" charset="0"/>
              </a:rPr>
              <a:t>нервная трубка (1)</a:t>
            </a:r>
            <a:r>
              <a:rPr lang="ru-RU" sz="2200" dirty="0" smtClean="0">
                <a:latin typeface="Times New Roman" pitchFamily="18" charset="0"/>
              </a:rPr>
              <a:t>;</a:t>
            </a:r>
          </a:p>
          <a:p>
            <a:pPr marL="179388" indent="-179388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Из нервной трубки возникают органы ЦНС – спинной и головной мозг;</a:t>
            </a:r>
          </a:p>
          <a:p>
            <a:pPr marL="179388" indent="-179388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Клетки нервной трубки дифференцируются или в </a:t>
            </a:r>
            <a:r>
              <a:rPr lang="ru-RU" sz="2200" b="1" i="1" dirty="0" err="1" smtClean="0">
                <a:latin typeface="Times New Roman" pitchFamily="18" charset="0"/>
              </a:rPr>
              <a:t>нейробласты</a:t>
            </a:r>
            <a:r>
              <a:rPr lang="ru-RU" sz="2200" b="1" i="1" dirty="0" smtClean="0">
                <a:latin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</a:rPr>
              <a:t>(их немного, крупные, зачатки для нейронов) или в </a:t>
            </a:r>
            <a:r>
              <a:rPr lang="ru-RU" sz="2200" b="1" i="1" dirty="0" err="1" smtClean="0">
                <a:latin typeface="Times New Roman" pitchFamily="18" charset="0"/>
              </a:rPr>
              <a:t>спонгиобласты</a:t>
            </a:r>
            <a:r>
              <a:rPr lang="ru-RU" sz="2200" dirty="0" smtClean="0">
                <a:latin typeface="Times New Roman" pitchFamily="18" charset="0"/>
              </a:rPr>
              <a:t> (их много, мелкие, зачатки клеток </a:t>
            </a:r>
            <a:r>
              <a:rPr lang="ru-RU" sz="2200" dirty="0" err="1" smtClean="0">
                <a:latin typeface="Times New Roman" pitchFamily="18" charset="0"/>
              </a:rPr>
              <a:t>глии</a:t>
            </a:r>
            <a:r>
              <a:rPr lang="ru-RU" sz="2200" dirty="0" smtClean="0">
                <a:latin typeface="Times New Roman" pitchFamily="18" charset="0"/>
              </a:rPr>
              <a:t>);</a:t>
            </a:r>
          </a:p>
          <a:p>
            <a:pPr marL="179388" indent="-179388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Клетки могут мигрировать из нервной трубки и образовывать ганглии – скопления нейронов за пределами ЦНС.</a:t>
            </a:r>
          </a:p>
          <a:p>
            <a:endParaRPr lang="ru-RU" dirty="0"/>
          </a:p>
        </p:txBody>
      </p:sp>
      <p:pic>
        <p:nvPicPr>
          <p:cNvPr id="4" name="Picture 15" descr="embryol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4797152"/>
            <a:ext cx="5112568" cy="159523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Нейрон</a:t>
            </a:r>
            <a:endParaRPr lang="ru-RU" i="1" dirty="0"/>
          </a:p>
        </p:txBody>
      </p:sp>
      <p:pic>
        <p:nvPicPr>
          <p:cNvPr id="6" name="Picture 10" descr="нейрон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052736"/>
            <a:ext cx="3600400" cy="3888431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4247456" y="836712"/>
            <a:ext cx="48965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9388" indent="-179388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нейрона характерны два признака: </a:t>
            </a:r>
          </a:p>
          <a:p>
            <a:pPr marL="179388" indent="-179388">
              <a:lnSpc>
                <a:spcPct val="8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Имеется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которое состоит из ядра и обычно большого количества цитоплазмы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нейроплазма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9388" indent="-179388">
              <a:lnSpc>
                <a:spcPct val="8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Цитоплазма окружает ядро, из-за чего эту часть клетки иногда называют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перикарионом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пери-вокруг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карион-ядро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79388" indent="-179388">
              <a:lnSpc>
                <a:spcPct val="8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Имеются отходящие от тела тонкие цитоплазматические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отростки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Нейроны не делятся (не имеют клеточного центра и хроматин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деконденсирован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179388" indent="-179388">
              <a:lnSpc>
                <a:spcPct val="80000"/>
              </a:lnSpc>
            </a:pPr>
            <a:endParaRPr lang="ru-RU" sz="2000" dirty="0">
              <a:solidFill>
                <a:srgbClr val="653A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157192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653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Вскоре после рождения прекращается и образование новых нейронов из клеток-предшественников;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Количество нейронов в коре больших полушарий головного мозга человека от 12 до 18 млрд.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563543" cy="49053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Тело нейрона</a:t>
            </a:r>
          </a:p>
        </p:txBody>
      </p:sp>
      <p:pic>
        <p:nvPicPr>
          <p:cNvPr id="9221" name="Picture 5" descr="телонейро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24744"/>
            <a:ext cx="2274888" cy="4525963"/>
          </a:xfrm>
          <a:noFill/>
          <a:ln/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980728"/>
            <a:ext cx="6192837" cy="4032374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Тела нейронов обычно крупные, но среди них бывают и мелкие (4 мкм в диаметре). Более крупные нейроны (до 135 мкм в диаметре) относятся к самым крупным клеткам организма. </a:t>
            </a:r>
          </a:p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Тела различных типов нейронов могут иметь круглую, овальную, уплощенную, яйцевидную или пирамидальную форму. </a:t>
            </a:r>
          </a:p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Тела нейронов ЦНС находятся в сером веществе.</a:t>
            </a:r>
            <a:endParaRPr lang="ru-RU" sz="1800" b="1" i="1" dirty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Ядро в большинстве нейронов расположено в центре тела клетки.</a:t>
            </a:r>
          </a:p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Ядро крупное, сферической формы. </a:t>
            </a:r>
          </a:p>
          <a:p>
            <a:pPr marL="179388" indent="-179388">
              <a:lnSpc>
                <a:spcPct val="80000"/>
              </a:lnSpc>
            </a:pPr>
            <a:r>
              <a:rPr lang="ru-RU" sz="1800" i="1" dirty="0">
                <a:latin typeface="Times New Roman" pitchFamily="18" charset="0"/>
              </a:rPr>
              <a:t>Хроматин в ядрах многих крупных нейронов почти полностью </a:t>
            </a:r>
            <a:r>
              <a:rPr lang="ru-RU" sz="1800" i="1" dirty="0" err="1">
                <a:latin typeface="Times New Roman" pitchFamily="18" charset="0"/>
              </a:rPr>
              <a:t>деконденсированного</a:t>
            </a:r>
            <a:r>
              <a:rPr lang="ru-RU" sz="1800" i="1" dirty="0">
                <a:latin typeface="Times New Roman" pitchFamily="18" charset="0"/>
              </a:rPr>
              <a:t> типа, так что гранулы хроматина очень мелки.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C638-86D5-4DE2-8BF9-F77A159D03B8}" type="slidenum">
              <a:rPr lang="ru-RU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437112"/>
            <a:ext cx="6264696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80000"/>
              </a:lnSpc>
              <a:spcBef>
                <a:spcPct val="15000"/>
              </a:spcBef>
              <a:buFontTx/>
              <a:buChar char="•"/>
            </a:pPr>
            <a:r>
              <a:rPr lang="ru-RU" i="1" dirty="0" smtClean="0"/>
              <a:t>Локализация аппарата </a:t>
            </a:r>
            <a:r>
              <a:rPr lang="ru-RU" i="1" dirty="0" err="1" smtClean="0"/>
              <a:t>Гольджи</a:t>
            </a:r>
            <a:r>
              <a:rPr lang="ru-RU" i="1" dirty="0" smtClean="0"/>
              <a:t> различна в различных видах нервных клеток. В некоторых нейронах стопки </a:t>
            </a:r>
            <a:r>
              <a:rPr lang="ru-RU" i="1" dirty="0" err="1" smtClean="0"/>
              <a:t>Гольджи</a:t>
            </a:r>
            <a:r>
              <a:rPr lang="ru-RU" i="1" dirty="0" smtClean="0"/>
              <a:t> расположены вокруг ядра и все они связаны друг с другом. 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FontTx/>
              <a:buChar char="•"/>
            </a:pPr>
            <a:endParaRPr lang="ru-RU" i="1" dirty="0" smtClean="0">
              <a:solidFill>
                <a:srgbClr val="653A7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080" y="5589240"/>
            <a:ext cx="828092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80000"/>
              </a:lnSpc>
              <a:spcBef>
                <a:spcPct val="15000"/>
              </a:spcBef>
              <a:buFontTx/>
              <a:buChar char="•"/>
            </a:pPr>
            <a:r>
              <a:rPr lang="ru-RU" i="1" dirty="0" smtClean="0"/>
              <a:t>Множество митохондрий распределено довольно равномерно по цитоплазме тела нервной клетки.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FontTx/>
              <a:buChar char="•"/>
            </a:pPr>
            <a:r>
              <a:rPr lang="ru-RU" i="1" dirty="0" smtClean="0"/>
              <a:t>Имеются также лизосомы.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364538" cy="50323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Органоиды нейрона</a:t>
            </a:r>
          </a:p>
        </p:txBody>
      </p:sp>
      <p:pic>
        <p:nvPicPr>
          <p:cNvPr id="10247" name="Picture 7" descr="Тигрой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3024336" cy="2879973"/>
          </a:xfrm>
          <a:noFill/>
          <a:ln/>
        </p:spPr>
      </p:pic>
      <p:sp>
        <p:nvSpPr>
          <p:cNvPr id="102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500438"/>
            <a:ext cx="8893175" cy="3025775"/>
          </a:xfrm>
        </p:spPr>
        <p:txBody>
          <a:bodyPr/>
          <a:lstStyle/>
          <a:p>
            <a:pPr marL="179388" indent="-179388">
              <a:lnSpc>
                <a:spcPct val="80000"/>
              </a:lnSpc>
            </a:pPr>
            <a:endParaRPr lang="ru-RU" sz="2200" i="1" dirty="0" smtClean="0">
              <a:solidFill>
                <a:srgbClr val="653A74"/>
              </a:solidFill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endParaRPr lang="ru-RU" sz="2200" i="1" dirty="0">
              <a:solidFill>
                <a:srgbClr val="653A74"/>
              </a:solidFill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</a:pPr>
            <a:r>
              <a:rPr lang="ru-RU" sz="2200" i="1" dirty="0" err="1" smtClean="0"/>
              <a:t>Тигроид</a:t>
            </a:r>
            <a:r>
              <a:rPr lang="ru-RU" sz="2200" i="1" dirty="0" smtClean="0"/>
              <a:t> </a:t>
            </a:r>
            <a:r>
              <a:rPr lang="ru-RU" sz="2200" i="1" dirty="0"/>
              <a:t>располагается по всему телу клетки, заходит в основание дендритов, но не заходит в основание аксона.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i="1" dirty="0"/>
              <a:t>При напряжении нервной клетки зерна </a:t>
            </a:r>
            <a:r>
              <a:rPr lang="ru-RU" sz="2200" i="1" dirty="0" err="1"/>
              <a:t>тигроида</a:t>
            </a:r>
            <a:r>
              <a:rPr lang="ru-RU" sz="2200" i="1" dirty="0"/>
              <a:t> уменьшаются, при высоком напряжении клетки образуют «шапочку» вокруг ядра.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i="1" dirty="0"/>
              <a:t>Если аксон случайно перерезан вещество </a:t>
            </a:r>
            <a:r>
              <a:rPr lang="ru-RU" sz="2200" i="1" dirty="0" err="1"/>
              <a:t>Ниссля</a:t>
            </a:r>
            <a:r>
              <a:rPr lang="ru-RU" sz="2200" i="1" dirty="0"/>
              <a:t> временно исчезает (так называемый хроматолиз) и ядро сдвигается к одной стороне. В случае регенерации аксона вещество </a:t>
            </a:r>
            <a:r>
              <a:rPr lang="ru-RU" sz="2200" i="1" dirty="0" err="1"/>
              <a:t>Ниссля</a:t>
            </a:r>
            <a:r>
              <a:rPr lang="ru-RU" sz="2200" i="1" dirty="0"/>
              <a:t> появляется снова.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B788-DE9C-4F73-9EA2-4CE89CB8F1E0}" type="slidenum">
              <a:rPr lang="ru-RU"/>
              <a:pPr/>
              <a:t>6</a:t>
            </a:fld>
            <a:endParaRPr lang="ru-R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987675" y="1196975"/>
            <a:ext cx="89646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200">
              <a:solidFill>
                <a:srgbClr val="653A74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67062" y="908720"/>
            <a:ext cx="5976938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200" b="1" dirty="0">
                <a:solidFill>
                  <a:srgbClr val="653A74"/>
                </a:solidFill>
              </a:rPr>
              <a:t> </a:t>
            </a:r>
            <a:endParaRPr lang="ru-RU" sz="2200" b="1" dirty="0" smtClean="0">
              <a:solidFill>
                <a:srgbClr val="653A74"/>
              </a:solidFill>
            </a:endParaRP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endParaRPr lang="ru-RU" sz="2200" b="1" dirty="0">
              <a:solidFill>
                <a:srgbClr val="653A74"/>
              </a:solidFill>
            </a:endParaRPr>
          </a:p>
          <a:p>
            <a:pPr marL="179388" indent="-179388">
              <a:lnSpc>
                <a:spcPct val="80000"/>
              </a:lnSpc>
              <a:spcBef>
                <a:spcPct val="15000"/>
              </a:spcBef>
            </a:pPr>
            <a:r>
              <a:rPr lang="ru-RU" sz="2200" b="1" dirty="0" smtClean="0">
                <a:solidFill>
                  <a:srgbClr val="653A74"/>
                </a:solidFill>
              </a:rPr>
              <a:t>  </a:t>
            </a:r>
            <a:r>
              <a:rPr lang="ru-RU" sz="2200" b="1" i="1" dirty="0"/>
              <a:t>Вещество </a:t>
            </a:r>
            <a:r>
              <a:rPr lang="ru-RU" sz="2200" b="1" i="1" dirty="0" err="1"/>
              <a:t>Ниссля</a:t>
            </a:r>
            <a:r>
              <a:rPr lang="ru-RU" sz="2200" b="1" i="1" dirty="0"/>
              <a:t> </a:t>
            </a:r>
            <a:r>
              <a:rPr lang="ru-RU" sz="2200" i="1" dirty="0"/>
              <a:t>(</a:t>
            </a:r>
            <a:r>
              <a:rPr lang="ru-RU" sz="2200" i="1" dirty="0" err="1"/>
              <a:t>базофильная</a:t>
            </a:r>
            <a:r>
              <a:rPr lang="ru-RU" sz="2200" i="1" dirty="0"/>
              <a:t>, или </a:t>
            </a:r>
            <a:r>
              <a:rPr lang="ru-RU" sz="2200" i="1" dirty="0" err="1"/>
              <a:t>хромофильная</a:t>
            </a:r>
            <a:r>
              <a:rPr lang="ru-RU" sz="2200" i="1" dirty="0"/>
              <a:t> субстанция, </a:t>
            </a:r>
            <a:r>
              <a:rPr lang="ru-RU" sz="2200" i="1" dirty="0" err="1"/>
              <a:t>тигроид</a:t>
            </a:r>
            <a:r>
              <a:rPr lang="ru-RU" sz="2200" i="1" dirty="0"/>
              <a:t>).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FontTx/>
              <a:buChar char="•"/>
            </a:pPr>
            <a:r>
              <a:rPr lang="ru-RU" sz="2200" i="1" dirty="0"/>
              <a:t>Вещество </a:t>
            </a:r>
            <a:r>
              <a:rPr lang="ru-RU" sz="2200" i="1" dirty="0" err="1"/>
              <a:t>Ниссля</a:t>
            </a:r>
            <a:r>
              <a:rPr lang="ru-RU" sz="2200" i="1" dirty="0"/>
              <a:t>  представляет собой часть цитоплазмы, богатую уплощенными цистернами гранулярного ЭПС, содержащего многочисленные свободные и прикрепленные к мембранам рибосомы и </a:t>
            </a:r>
            <a:r>
              <a:rPr lang="ru-RU" sz="2200" i="1" dirty="0" err="1"/>
              <a:t>полирибосомы</a:t>
            </a:r>
            <a:r>
              <a:rPr lang="ru-RU" sz="2200" i="1" dirty="0"/>
              <a:t>, распределенные между прилегающими друг к другу цистернами</a:t>
            </a:r>
            <a:r>
              <a:rPr lang="ru-RU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74638"/>
            <a:ext cx="5627687" cy="49053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Органоиды нейрона</a:t>
            </a:r>
          </a:p>
        </p:txBody>
      </p:sp>
      <p:pic>
        <p:nvPicPr>
          <p:cNvPr id="11269" name="Picture 5" descr="нейрон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76672"/>
            <a:ext cx="2746375" cy="3463254"/>
          </a:xfrm>
          <a:noFill/>
          <a:ln/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836613"/>
            <a:ext cx="5761037" cy="3384550"/>
          </a:xfrm>
        </p:spPr>
        <p:txBody>
          <a:bodyPr>
            <a:normAutofit lnSpcReduction="10000"/>
          </a:bodyPr>
          <a:lstStyle/>
          <a:p>
            <a:pPr marL="179388" indent="-179388">
              <a:lnSpc>
                <a:spcPct val="80000"/>
              </a:lnSpc>
              <a:buNone/>
            </a:pPr>
            <a:r>
              <a:rPr lang="ru-RU" sz="2200" i="1" dirty="0">
                <a:latin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</a:rPr>
              <a:t>  </a:t>
            </a:r>
            <a:r>
              <a:rPr lang="ru-RU" sz="2200" i="1" u="sng" dirty="0" smtClean="0">
                <a:latin typeface="Times New Roman" pitchFamily="18" charset="0"/>
              </a:rPr>
              <a:t>Нейрофибриллы</a:t>
            </a:r>
            <a:r>
              <a:rPr lang="ru-RU" sz="2200" b="1" i="1" dirty="0">
                <a:latin typeface="Times New Roman" pitchFamily="18" charset="0"/>
              </a:rPr>
              <a:t>. </a:t>
            </a:r>
            <a:r>
              <a:rPr lang="ru-RU" sz="2200" i="1" dirty="0">
                <a:latin typeface="Times New Roman" pitchFamily="18" charset="0"/>
              </a:rPr>
              <a:t>Так называемые нейрофибриллы представляют собой пучки </a:t>
            </a:r>
            <a:r>
              <a:rPr lang="ru-RU" sz="2200" i="1" dirty="0" err="1">
                <a:latin typeface="Times New Roman" pitchFamily="18" charset="0"/>
              </a:rPr>
              <a:t>филаментов</a:t>
            </a:r>
            <a:r>
              <a:rPr lang="ru-RU" sz="2200" i="1" dirty="0">
                <a:latin typeface="Times New Roman" pitchFamily="18" charset="0"/>
              </a:rPr>
              <a:t>; их назвали </a:t>
            </a:r>
            <a:r>
              <a:rPr lang="ru-RU" sz="2200" i="1" dirty="0" err="1">
                <a:latin typeface="Times New Roman" pitchFamily="18" charset="0"/>
              </a:rPr>
              <a:t>нейрофиламентами</a:t>
            </a:r>
            <a:r>
              <a:rPr lang="ru-RU" sz="2200" i="1" dirty="0">
                <a:latin typeface="Times New Roman" pitchFamily="18" charset="0"/>
              </a:rPr>
              <a:t>. Их диаметр около 10 нм; химический состав не установлен; известно только, что они содержат белки.</a:t>
            </a:r>
            <a:r>
              <a:rPr lang="ru-RU" sz="2200" b="1" i="1" dirty="0">
                <a:latin typeface="Times New Roman" pitchFamily="18" charset="0"/>
              </a:rPr>
              <a:t> </a:t>
            </a:r>
          </a:p>
          <a:p>
            <a:pPr marL="179388" indent="-179388">
              <a:lnSpc>
                <a:spcPct val="80000"/>
              </a:lnSpc>
              <a:buNone/>
            </a:pPr>
            <a:r>
              <a:rPr lang="ru-RU" sz="2200" i="1" dirty="0" smtClean="0">
                <a:latin typeface="Times New Roman" pitchFamily="18" charset="0"/>
              </a:rPr>
              <a:t>   Нейрофибриллы </a:t>
            </a:r>
            <a:r>
              <a:rPr lang="ru-RU" sz="2200" i="1" dirty="0">
                <a:latin typeface="Times New Roman" pitchFamily="18" charset="0"/>
              </a:rPr>
              <a:t>располагаются в теле нейрона в виде сетки, в отростках параллельно.</a:t>
            </a:r>
          </a:p>
          <a:p>
            <a:pPr marL="179388" indent="-179388">
              <a:lnSpc>
                <a:spcPct val="75000"/>
              </a:lnSpc>
              <a:buNone/>
            </a:pPr>
            <a:r>
              <a:rPr lang="ru-RU" sz="2200" b="1" i="1" dirty="0" smtClean="0">
                <a:latin typeface="Times New Roman" pitchFamily="18" charset="0"/>
              </a:rPr>
              <a:t>   </a:t>
            </a:r>
            <a:r>
              <a:rPr lang="ru-RU" sz="2200" i="1" u="sng" dirty="0" err="1" smtClean="0">
                <a:latin typeface="Times New Roman" pitchFamily="18" charset="0"/>
              </a:rPr>
              <a:t>Нейротрубочки</a:t>
            </a:r>
            <a:r>
              <a:rPr lang="ru-RU" sz="2200" i="1" u="sng" dirty="0">
                <a:latin typeface="Times New Roman" pitchFamily="18" charset="0"/>
              </a:rPr>
              <a:t>. </a:t>
            </a:r>
            <a:r>
              <a:rPr lang="ru-RU" sz="2200" i="1" dirty="0">
                <a:latin typeface="Times New Roman" pitchFamily="18" charset="0"/>
              </a:rPr>
              <a:t>Это типичные микротрубочки, имеющие диаметр 24 нм. Их роль состоит в поддержании формы нейрона, особенно его отростков. 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06-4F7D-46AF-8E97-5984C384D7B5}" type="slidenum">
              <a:rPr lang="ru-RU"/>
              <a:pPr/>
              <a:t>7</a:t>
            </a:fld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1520" y="4005064"/>
            <a:ext cx="8424862" cy="25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lnSpc>
                <a:spcPct val="75000"/>
              </a:lnSpc>
              <a:spcBef>
                <a:spcPct val="20000"/>
              </a:spcBef>
            </a:pPr>
            <a:r>
              <a:rPr lang="ru-RU" sz="2200" dirty="0"/>
              <a:t> </a:t>
            </a:r>
            <a:r>
              <a:rPr lang="ru-RU" sz="2200" dirty="0" smtClean="0"/>
              <a:t>  </a:t>
            </a:r>
            <a:r>
              <a:rPr lang="ru-RU" sz="2200" i="1" dirty="0" err="1" smtClean="0"/>
              <a:t>Нейротрубочки</a:t>
            </a:r>
            <a:r>
              <a:rPr lang="ru-RU" sz="2200" i="1" dirty="0" smtClean="0"/>
              <a:t> </a:t>
            </a:r>
            <a:r>
              <a:rPr lang="ru-RU" sz="2200" i="1" dirty="0"/>
              <a:t>содержат кислые белки </a:t>
            </a:r>
            <a:r>
              <a:rPr lang="ru-RU" sz="2200" i="1" dirty="0" err="1"/>
              <a:t>тубулины</a:t>
            </a:r>
            <a:r>
              <a:rPr lang="ru-RU" sz="2200" i="1" dirty="0"/>
              <a:t> и принимают участие в транспорте цитоплазмы — в </a:t>
            </a:r>
            <a:r>
              <a:rPr lang="ru-RU" sz="2200" i="1" dirty="0" err="1"/>
              <a:t>аксоплазматическом</a:t>
            </a:r>
            <a:r>
              <a:rPr lang="ru-RU" sz="2200" i="1" dirty="0"/>
              <a:t> токе. 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</a:pPr>
            <a:r>
              <a:rPr lang="ru-RU" sz="2200" i="1" dirty="0" smtClean="0"/>
              <a:t>   В </a:t>
            </a:r>
            <a:r>
              <a:rPr lang="ru-RU" sz="2200" i="1" dirty="0"/>
              <a:t>телах нейронов содержится также два пигмента: </a:t>
            </a:r>
            <a:r>
              <a:rPr lang="ru-RU" sz="2200" b="1" i="1" dirty="0"/>
              <a:t>липофусцин </a:t>
            </a:r>
            <a:r>
              <a:rPr lang="ru-RU" sz="2200" i="1" dirty="0"/>
              <a:t>- желто-коричневый пигмент. Полагают, что он представляет собой продукт «изнашивания». Темно-коричневый пигмент </a:t>
            </a:r>
            <a:r>
              <a:rPr lang="ru-RU" sz="2200" b="1" i="1" dirty="0"/>
              <a:t>меланин</a:t>
            </a:r>
            <a:r>
              <a:rPr lang="ru-RU" sz="2200" i="1" dirty="0"/>
              <a:t> также встречается в нервных клетках немногих участков ЦНС. Значение меланина, содержащегося в телах нейронов, неизвестно.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49053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Отростки нейрона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765175"/>
            <a:ext cx="8713093" cy="5688013"/>
          </a:xfrm>
        </p:spPr>
        <p:txBody>
          <a:bodyPr/>
          <a:lstStyle/>
          <a:p>
            <a:pPr marL="179388" indent="-179388" algn="ctr">
              <a:lnSpc>
                <a:spcPct val="80000"/>
              </a:lnSpc>
              <a:spcBef>
                <a:spcPct val="15000"/>
              </a:spcBef>
              <a:buFontTx/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 marL="179388" indent="-179388" algn="ctr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Аксон  </a:t>
            </a:r>
            <a:r>
              <a:rPr lang="ru-RU" sz="2400" b="1" i="1" dirty="0">
                <a:latin typeface="Times New Roman" pitchFamily="18" charset="0"/>
              </a:rPr>
              <a:t>(нейрит</a:t>
            </a:r>
            <a:r>
              <a:rPr lang="ru-RU" sz="2400" b="1" i="1" dirty="0" smtClean="0">
                <a:latin typeface="Times New Roman" pitchFamily="18" charset="0"/>
              </a:rPr>
              <a:t>) 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r>
              <a:rPr lang="ru-RU" sz="2400" i="1" dirty="0" smtClean="0">
                <a:latin typeface="Times New Roman" pitchFamily="18" charset="0"/>
              </a:rPr>
              <a:t>   Единственный</a:t>
            </a:r>
            <a:r>
              <a:rPr lang="ru-RU" sz="2400" i="1" dirty="0">
                <a:latin typeface="Times New Roman" pitchFamily="18" charset="0"/>
              </a:rPr>
              <a:t>, есть обязательно, не </a:t>
            </a:r>
            <a:r>
              <a:rPr lang="ru-RU" sz="2400" i="1" dirty="0" smtClean="0">
                <a:latin typeface="Times New Roman" pitchFamily="18" charset="0"/>
              </a:rPr>
              <a:t>ветвится. Может </a:t>
            </a:r>
            <a:r>
              <a:rPr lang="ru-RU" sz="2400" i="1" dirty="0">
                <a:latin typeface="Times New Roman" pitchFamily="18" charset="0"/>
              </a:rPr>
              <a:t>иметь длину от 1 мм до нескольких десятков сантиметров в зависимости от вида нейрона. Диаметр варьирует от 1 до 20 мкм, причем аксоны с большим диаметром передают импульсы быстрее. </a:t>
            </a:r>
            <a:r>
              <a:rPr lang="ru-RU" sz="2400" i="1" dirty="0" smtClean="0">
                <a:latin typeface="Times New Roman" pitchFamily="18" charset="0"/>
              </a:rPr>
              <a:t>Участок </a:t>
            </a:r>
            <a:r>
              <a:rPr lang="ru-RU" sz="2400" i="1" dirty="0">
                <a:latin typeface="Times New Roman" pitchFamily="18" charset="0"/>
              </a:rPr>
              <a:t>тела клетки, от которого отходит аксон, называемый </a:t>
            </a:r>
            <a:r>
              <a:rPr lang="ru-RU" sz="2400" i="1" dirty="0" err="1">
                <a:latin typeface="Times New Roman" pitchFamily="18" charset="0"/>
              </a:rPr>
              <a:t>аксонным</a:t>
            </a:r>
            <a:r>
              <a:rPr lang="ru-RU" sz="2400" i="1" dirty="0">
                <a:latin typeface="Times New Roman" pitchFamily="18" charset="0"/>
              </a:rPr>
              <a:t> холмиком, относительно свободен от гранулярного ЭПР, содержит много </a:t>
            </a:r>
            <a:r>
              <a:rPr lang="ru-RU" sz="2400" i="1" dirty="0" err="1">
                <a:latin typeface="Times New Roman" pitchFamily="18" charset="0"/>
              </a:rPr>
              <a:t>филаментов</a:t>
            </a:r>
            <a:r>
              <a:rPr lang="ru-RU" sz="2400" i="1" dirty="0">
                <a:latin typeface="Times New Roman" pitchFamily="18" charset="0"/>
              </a:rPr>
              <a:t> и </a:t>
            </a:r>
            <a:r>
              <a:rPr lang="ru-RU" sz="2400" i="1" dirty="0" err="1" smtClean="0">
                <a:latin typeface="Times New Roman" pitchFamily="18" charset="0"/>
              </a:rPr>
              <a:t>микротрубочек.В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</a:rPr>
              <a:t>аксоне белки почти не синтезируются, и необходимые белки, гликопротеиды и др., а также некоторые органеллы должны перемещаться по аксону из тела клетки. 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r>
              <a:rPr lang="ru-RU" sz="2400" i="1" dirty="0" smtClean="0">
                <a:latin typeface="Times New Roman" pitchFamily="18" charset="0"/>
              </a:rPr>
              <a:t>  Белки </a:t>
            </a:r>
            <a:r>
              <a:rPr lang="ru-RU" sz="2400" i="1" dirty="0">
                <a:latin typeface="Times New Roman" pitchFamily="18" charset="0"/>
              </a:rPr>
              <a:t>и органеллы движутся вдоль аксона двумя потоками с различной скоростью: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BD69-5C31-49FC-AA6C-54B9504FEE74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274638"/>
            <a:ext cx="8291264" cy="56197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Отростки нейрона</a:t>
            </a:r>
          </a:p>
        </p:txBody>
      </p:sp>
      <p:pic>
        <p:nvPicPr>
          <p:cNvPr id="13325" name="Picture 13" descr="нейрон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2470150" cy="4465166"/>
          </a:xfrm>
          <a:noFill/>
          <a:ln/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981074"/>
            <a:ext cx="6049962" cy="4680174"/>
          </a:xfrm>
        </p:spPr>
        <p:txBody>
          <a:bodyPr>
            <a:normAutofit/>
          </a:bodyPr>
          <a:lstStyle/>
          <a:p>
            <a:pPr marL="179388" indent="-179388"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latin typeface="Times New Roman" pitchFamily="18" charset="0"/>
              </a:rPr>
              <a:t>Дендриты</a:t>
            </a:r>
            <a:endParaRPr lang="ru-RU" sz="2400" i="1" dirty="0">
              <a:latin typeface="Times New Roman" pitchFamily="18" charset="0"/>
            </a:endParaRP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r>
              <a:rPr lang="ru-RU" sz="2400" i="1" dirty="0" smtClean="0">
                <a:latin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</a:rPr>
              <a:t>Количество </a:t>
            </a:r>
            <a:r>
              <a:rPr lang="ru-RU" sz="2000" i="1" dirty="0">
                <a:latin typeface="Times New Roman" pitchFamily="18" charset="0"/>
              </a:rPr>
              <a:t>различно у разных нейронов, может и не быть.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r>
              <a:rPr lang="ru-RU" sz="2000" i="1" dirty="0" smtClean="0">
                <a:latin typeface="Times New Roman" pitchFamily="18" charset="0"/>
              </a:rPr>
              <a:t>  Обычно </a:t>
            </a:r>
            <a:r>
              <a:rPr lang="ru-RU" sz="2000" i="1" dirty="0">
                <a:latin typeface="Times New Roman" pitchFamily="18" charset="0"/>
              </a:rPr>
              <a:t>короче аксонов и могут идти от </a:t>
            </a:r>
            <a:r>
              <a:rPr lang="ru-RU" sz="2000" i="1" dirty="0" err="1">
                <a:latin typeface="Times New Roman" pitchFamily="18" charset="0"/>
              </a:rPr>
              <a:t>мультиполярных</a:t>
            </a:r>
            <a:r>
              <a:rPr lang="ru-RU" sz="2000" i="1" dirty="0">
                <a:latin typeface="Times New Roman" pitchFamily="18" charset="0"/>
              </a:rPr>
              <a:t> нейронов в любом направлении. 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r>
              <a:rPr lang="ru-RU" sz="2000" i="1" dirty="0" smtClean="0">
                <a:latin typeface="Times New Roman" pitchFamily="18" charset="0"/>
              </a:rPr>
              <a:t>   Дендриты </a:t>
            </a:r>
            <a:r>
              <a:rPr lang="ru-RU" sz="2000" i="1" dirty="0">
                <a:latin typeface="Times New Roman" pitchFamily="18" charset="0"/>
              </a:rPr>
              <a:t>дихотомически ветвятся, при этом их ветви расходятся под острыми углами, так что имеется несколько порядков ветвления, и концевые веточки очень тонки.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Крупные дендриты отличаются от аксона тем, что содержат рибосомы и цистерны гранулярного ЭПР, а также много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нейротрубочек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нейрофиламентов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митохондрии. Некоторые белки транспортируются по направлению к окончаниям дендритов (от тела клетки) со скоростью около 3 мм/ч.</a:t>
            </a:r>
          </a:p>
          <a:p>
            <a:pPr marL="179388" indent="-179388">
              <a:lnSpc>
                <a:spcPct val="80000"/>
              </a:lnSpc>
              <a:spcBef>
                <a:spcPct val="15000"/>
              </a:spcBef>
              <a:buNone/>
            </a:pPr>
            <a:endParaRPr lang="ru-RU" sz="2000" i="1" dirty="0">
              <a:solidFill>
                <a:srgbClr val="653A74"/>
              </a:solidFill>
              <a:latin typeface="Times New Roman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826-0326-4A38-9A1D-F0980927CD18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97AD06-6522-4D88-8534-B83546185215}"/>
</file>

<file path=customXml/itemProps2.xml><?xml version="1.0" encoding="utf-8"?>
<ds:datastoreItem xmlns:ds="http://schemas.openxmlformats.org/officeDocument/2006/customXml" ds:itemID="{363AA1EA-5414-460F-A4FD-7699A489CBB1}"/>
</file>

<file path=customXml/itemProps3.xml><?xml version="1.0" encoding="utf-8"?>
<ds:datastoreItem xmlns:ds="http://schemas.openxmlformats.org/officeDocument/2006/customXml" ds:itemID="{BCF6AF8C-5C04-47A6-ABE7-94BB40B9EB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2232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Фотография Photo Editor</vt:lpstr>
      <vt:lpstr>  тема: Нервная ткань.                                                                                                                                                                                            </vt:lpstr>
      <vt:lpstr>Н е р в н а я  т к а н ь</vt:lpstr>
      <vt:lpstr>Происхождение нервной ткани</vt:lpstr>
      <vt:lpstr>Нейрон</vt:lpstr>
      <vt:lpstr>Тело нейрона</vt:lpstr>
      <vt:lpstr>Органоиды нейрона</vt:lpstr>
      <vt:lpstr>Органоиды нейрона</vt:lpstr>
      <vt:lpstr>Отростки нейрона</vt:lpstr>
      <vt:lpstr>Отростки нейрона</vt:lpstr>
      <vt:lpstr>Классификация нейронов</vt:lpstr>
      <vt:lpstr>Классификация нейронов</vt:lpstr>
      <vt:lpstr>Виды нейронов</vt:lpstr>
      <vt:lpstr>Глиоциты (нейроглия) </vt:lpstr>
      <vt:lpstr>Виды глиоцитов</vt:lpstr>
      <vt:lpstr>Нервные волокна</vt:lpstr>
      <vt:lpstr>Немиелинизированное волокно</vt:lpstr>
      <vt:lpstr>Миелинизированное волокно</vt:lpstr>
      <vt:lpstr>Миелинизированное волокно</vt:lpstr>
      <vt:lpstr>Образование  миелиновой  оболочки</vt:lpstr>
      <vt:lpstr>Образование миелиновой оболочки</vt:lpstr>
      <vt:lpstr>Возрастная регенирация</vt:lpstr>
      <vt:lpstr>Основные положения нейронной теории. </vt:lpstr>
      <vt:lpstr>Презентация PowerPoint</vt:lpstr>
      <vt:lpstr> 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СРС  на тему:Нервная ткань.Возрастная гистология,регенирация.Основные положения нервной теории.   Подготовила:Арчакова Ф. 245 омф Проверила:Барикбаева Б.Х.     Караганда 2013 год</dc:title>
  <dc:creator>www.MRMARKER.ru</dc:creator>
  <cp:lastModifiedBy>Elena Tsvetkova</cp:lastModifiedBy>
  <cp:revision>24</cp:revision>
  <dcterms:created xsi:type="dcterms:W3CDTF">2013-03-04T15:05:53Z</dcterms:created>
  <dcterms:modified xsi:type="dcterms:W3CDTF">2017-04-26T06:22:39Z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